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4"/>
  </p:notesMasterIdLst>
  <p:sldIdLst>
    <p:sldId id="256" r:id="rId5"/>
    <p:sldId id="367" r:id="rId6"/>
    <p:sldId id="268" r:id="rId7"/>
    <p:sldId id="269" r:id="rId8"/>
    <p:sldId id="359" r:id="rId9"/>
    <p:sldId id="368" r:id="rId10"/>
    <p:sldId id="280" r:id="rId11"/>
    <p:sldId id="271" r:id="rId12"/>
    <p:sldId id="364" r:id="rId13"/>
    <p:sldId id="281" r:id="rId14"/>
    <p:sldId id="283" r:id="rId15"/>
    <p:sldId id="337" r:id="rId16"/>
    <p:sldId id="284" r:id="rId17"/>
    <p:sldId id="285" r:id="rId18"/>
    <p:sldId id="374" r:id="rId19"/>
    <p:sldId id="375" r:id="rId20"/>
    <p:sldId id="376" r:id="rId21"/>
    <p:sldId id="377" r:id="rId22"/>
    <p:sldId id="273" r:id="rId23"/>
    <p:sldId id="272" r:id="rId24"/>
    <p:sldId id="360" r:id="rId25"/>
    <p:sldId id="286" r:id="rId26"/>
    <p:sldId id="287" r:id="rId27"/>
    <p:sldId id="365" r:id="rId28"/>
    <p:sldId id="288" r:id="rId29"/>
    <p:sldId id="289" r:id="rId30"/>
    <p:sldId id="355" r:id="rId31"/>
    <p:sldId id="356" r:id="rId32"/>
    <p:sldId id="290" r:id="rId33"/>
    <p:sldId id="291" r:id="rId34"/>
    <p:sldId id="361" r:id="rId35"/>
    <p:sldId id="357" r:id="rId36"/>
    <p:sldId id="362" r:id="rId37"/>
    <p:sldId id="292" r:id="rId38"/>
    <p:sldId id="378" r:id="rId39"/>
    <p:sldId id="379" r:id="rId40"/>
    <p:sldId id="380" r:id="rId41"/>
    <p:sldId id="381" r:id="rId42"/>
    <p:sldId id="350" r:id="rId43"/>
    <p:sldId id="390" r:id="rId44"/>
    <p:sldId id="279" r:id="rId45"/>
    <p:sldId id="305" r:id="rId46"/>
    <p:sldId id="304" r:id="rId47"/>
    <p:sldId id="303" r:id="rId48"/>
    <p:sldId id="372" r:id="rId49"/>
    <p:sldId id="396" r:id="rId50"/>
    <p:sldId id="371" r:id="rId51"/>
    <p:sldId id="312" r:id="rId52"/>
    <p:sldId id="310" r:id="rId53"/>
    <p:sldId id="311" r:id="rId54"/>
    <p:sldId id="308" r:id="rId55"/>
    <p:sldId id="309" r:id="rId56"/>
    <p:sldId id="338" r:id="rId57"/>
    <p:sldId id="339" r:id="rId58"/>
    <p:sldId id="306" r:id="rId59"/>
    <p:sldId id="302" r:id="rId60"/>
    <p:sldId id="299" r:id="rId61"/>
    <p:sldId id="298" r:id="rId62"/>
    <p:sldId id="352" r:id="rId63"/>
    <p:sldId id="297" r:id="rId64"/>
    <p:sldId id="363" r:id="rId65"/>
    <p:sldId id="373" r:id="rId66"/>
    <p:sldId id="313" r:id="rId67"/>
    <p:sldId id="296" r:id="rId68"/>
    <p:sldId id="334" r:id="rId69"/>
    <p:sldId id="340" r:id="rId70"/>
    <p:sldId id="316" r:id="rId71"/>
    <p:sldId id="317" r:id="rId72"/>
    <p:sldId id="335" r:id="rId73"/>
    <p:sldId id="341" r:id="rId74"/>
    <p:sldId id="342" r:id="rId75"/>
    <p:sldId id="348" r:id="rId76"/>
    <p:sldId id="382" r:id="rId77"/>
    <p:sldId id="383" r:id="rId78"/>
    <p:sldId id="384" r:id="rId79"/>
    <p:sldId id="385" r:id="rId80"/>
    <p:sldId id="346" r:id="rId81"/>
    <p:sldId id="275" r:id="rId82"/>
    <p:sldId id="322" r:id="rId83"/>
    <p:sldId id="366" r:id="rId84"/>
    <p:sldId id="394" r:id="rId85"/>
    <p:sldId id="395" r:id="rId86"/>
    <p:sldId id="319" r:id="rId87"/>
    <p:sldId id="345" r:id="rId88"/>
    <p:sldId id="391" r:id="rId89"/>
    <p:sldId id="392" r:id="rId90"/>
    <p:sldId id="393" r:id="rId91"/>
    <p:sldId id="329" r:id="rId92"/>
    <p:sldId id="386" r:id="rId93"/>
    <p:sldId id="387" r:id="rId94"/>
    <p:sldId id="388" r:id="rId95"/>
    <p:sldId id="389" r:id="rId96"/>
    <p:sldId id="370" r:id="rId97"/>
    <p:sldId id="277" r:id="rId98"/>
    <p:sldId id="327" r:id="rId99"/>
    <p:sldId id="331" r:id="rId100"/>
    <p:sldId id="330" r:id="rId101"/>
    <p:sldId id="332" r:id="rId102"/>
    <p:sldId id="333" r:id="rId10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1" autoAdjust="0"/>
    <p:restoredTop sz="58392" autoAdjust="0"/>
  </p:normalViewPr>
  <p:slideViewPr>
    <p:cSldViewPr>
      <p:cViewPr>
        <p:scale>
          <a:sx n="64" d="100"/>
          <a:sy n="64" d="100"/>
        </p:scale>
        <p:origin x="-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62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9D950-323B-4954-82FC-E084DFBA0090}" type="doc">
      <dgm:prSet loTypeId="urn:microsoft.com/office/officeart/2005/8/layout/hList6" loCatId="list" qsTypeId="urn:microsoft.com/office/officeart/2005/8/quickstyle/3d1" qsCatId="3D" csTypeId="urn:microsoft.com/office/officeart/2005/8/colors/colorful1#1" csCatId="colorful" phldr="1"/>
      <dgm:spPr/>
      <dgm:t>
        <a:bodyPr/>
        <a:lstStyle/>
        <a:p>
          <a:endParaRPr lang="en-US"/>
        </a:p>
      </dgm:t>
    </dgm:pt>
    <dgm:pt modelId="{486FF4F6-D14C-421F-AD8B-7DF47923F5A0}">
      <dgm:prSet phldrT="[Text]" custT="1"/>
      <dgm:spPr/>
      <dgm:t>
        <a:bodyPr/>
        <a:lstStyle/>
        <a:p>
          <a:r>
            <a:rPr lang="en-US" sz="2200" b="1" dirty="0" smtClean="0"/>
            <a:t>Continuous (CPAP)</a:t>
          </a:r>
        </a:p>
        <a:p>
          <a:r>
            <a:rPr lang="en-US" sz="2200" dirty="0" smtClean="0"/>
            <a:t>Delivers steady, continuous flow of pressurized air based on a pre-established need from testing</a:t>
          </a:r>
          <a:endParaRPr lang="en-US" sz="2200" dirty="0"/>
        </a:p>
      </dgm:t>
    </dgm:pt>
    <dgm:pt modelId="{946161B2-6FF7-41D2-BBA9-4E31A35DD922}" type="parTrans" cxnId="{2670B0A8-9B57-432B-89D6-183A6E7A4743}">
      <dgm:prSet/>
      <dgm:spPr/>
      <dgm:t>
        <a:bodyPr/>
        <a:lstStyle/>
        <a:p>
          <a:endParaRPr lang="en-US"/>
        </a:p>
      </dgm:t>
    </dgm:pt>
    <dgm:pt modelId="{723DB015-80E7-4E0E-A4D0-3C258E5BE823}" type="sibTrans" cxnId="{2670B0A8-9B57-432B-89D6-183A6E7A4743}">
      <dgm:prSet/>
      <dgm:spPr/>
      <dgm:t>
        <a:bodyPr/>
        <a:lstStyle/>
        <a:p>
          <a:endParaRPr lang="en-US"/>
        </a:p>
      </dgm:t>
    </dgm:pt>
    <dgm:pt modelId="{C93EEA21-1834-406F-9F18-5E760E845592}">
      <dgm:prSet phldrT="[Text]" custT="1"/>
      <dgm:spPr/>
      <dgm:t>
        <a:bodyPr/>
        <a:lstStyle/>
        <a:p>
          <a:r>
            <a:rPr lang="en-US" sz="2200" b="1" dirty="0" smtClean="0"/>
            <a:t>Automatic (APAP)</a:t>
          </a:r>
        </a:p>
        <a:p>
          <a:r>
            <a:rPr lang="en-US" sz="2200" dirty="0" smtClean="0"/>
            <a:t>Monitors breathing to determine how much pressure the patient needs at any given time</a:t>
          </a:r>
        </a:p>
        <a:p>
          <a:r>
            <a:rPr lang="en-US" sz="2200" dirty="0" smtClean="0"/>
            <a:t>Adjusts to changes in environment and/or pressure needs</a:t>
          </a:r>
          <a:endParaRPr lang="en-US" sz="2200" dirty="0"/>
        </a:p>
      </dgm:t>
    </dgm:pt>
    <dgm:pt modelId="{97F89247-3A1A-46FE-9418-9105A0EAEE62}" type="parTrans" cxnId="{8BE6322D-EB6D-443A-A307-2BC14C1EA9DC}">
      <dgm:prSet/>
      <dgm:spPr/>
      <dgm:t>
        <a:bodyPr/>
        <a:lstStyle/>
        <a:p>
          <a:endParaRPr lang="en-US"/>
        </a:p>
      </dgm:t>
    </dgm:pt>
    <dgm:pt modelId="{AFF3DC9C-DBFC-457A-8913-6E210864A0FF}" type="sibTrans" cxnId="{8BE6322D-EB6D-443A-A307-2BC14C1EA9DC}">
      <dgm:prSet/>
      <dgm:spPr/>
      <dgm:t>
        <a:bodyPr/>
        <a:lstStyle/>
        <a:p>
          <a:endParaRPr lang="en-US"/>
        </a:p>
      </dgm:t>
    </dgm:pt>
    <dgm:pt modelId="{42471A8D-CE8F-4D70-A4AB-1F0907E934E8}">
      <dgm:prSet phldrT="[Text]" custT="1"/>
      <dgm:spPr/>
      <dgm:t>
        <a:bodyPr/>
        <a:lstStyle/>
        <a:p>
          <a:r>
            <a:rPr lang="en-US" sz="2200" b="1" dirty="0" smtClean="0"/>
            <a:t>Bi-level (VPAP)</a:t>
          </a:r>
        </a:p>
        <a:p>
          <a:r>
            <a:rPr lang="en-US" sz="2200" dirty="0" smtClean="0"/>
            <a:t>Provides different set pressures on inspiration and expiration to treat patients with specific medical conditions or who experience discomfort with PAP pressure</a:t>
          </a:r>
          <a:endParaRPr lang="en-US" sz="2200" dirty="0"/>
        </a:p>
      </dgm:t>
    </dgm:pt>
    <dgm:pt modelId="{7DBC4BB2-D63F-42C0-A739-179684412E7F}" type="parTrans" cxnId="{42EC31A1-F712-4CF6-9A61-49DCCCF8DEB2}">
      <dgm:prSet/>
      <dgm:spPr/>
      <dgm:t>
        <a:bodyPr/>
        <a:lstStyle/>
        <a:p>
          <a:endParaRPr lang="en-US"/>
        </a:p>
      </dgm:t>
    </dgm:pt>
    <dgm:pt modelId="{7D506A5C-E36B-4E2A-81C9-CFA6B23F57BC}" type="sibTrans" cxnId="{42EC31A1-F712-4CF6-9A61-49DCCCF8DEB2}">
      <dgm:prSet/>
      <dgm:spPr/>
      <dgm:t>
        <a:bodyPr/>
        <a:lstStyle/>
        <a:p>
          <a:endParaRPr lang="en-US"/>
        </a:p>
      </dgm:t>
    </dgm:pt>
    <dgm:pt modelId="{B74D5E03-9E6D-4AC0-BF79-18E98759C3D8}" type="pres">
      <dgm:prSet presAssocID="{DF39D950-323B-4954-82FC-E084DFBA0090}" presName="Name0" presStyleCnt="0">
        <dgm:presLayoutVars>
          <dgm:dir/>
          <dgm:resizeHandles val="exact"/>
        </dgm:presLayoutVars>
      </dgm:prSet>
      <dgm:spPr/>
      <dgm:t>
        <a:bodyPr/>
        <a:lstStyle/>
        <a:p>
          <a:endParaRPr lang="en-US"/>
        </a:p>
      </dgm:t>
    </dgm:pt>
    <dgm:pt modelId="{4F8DF415-2ED8-4E04-AC76-40642BC7D28E}" type="pres">
      <dgm:prSet presAssocID="{486FF4F6-D14C-421F-AD8B-7DF47923F5A0}" presName="node" presStyleLbl="node1" presStyleIdx="0" presStyleCnt="3" custScaleX="105324">
        <dgm:presLayoutVars>
          <dgm:bulletEnabled val="1"/>
        </dgm:presLayoutVars>
      </dgm:prSet>
      <dgm:spPr/>
      <dgm:t>
        <a:bodyPr/>
        <a:lstStyle/>
        <a:p>
          <a:endParaRPr lang="en-US"/>
        </a:p>
      </dgm:t>
    </dgm:pt>
    <dgm:pt modelId="{73BF8B33-AA6F-4324-92B4-03033A0C7DB1}" type="pres">
      <dgm:prSet presAssocID="{723DB015-80E7-4E0E-A4D0-3C258E5BE823}" presName="sibTrans" presStyleCnt="0"/>
      <dgm:spPr/>
    </dgm:pt>
    <dgm:pt modelId="{FE3021FE-9A5F-4DDA-8AEF-93F36B1E8CC0}" type="pres">
      <dgm:prSet presAssocID="{C93EEA21-1834-406F-9F18-5E760E845592}" presName="node" presStyleLbl="node1" presStyleIdx="1" presStyleCnt="3" custScaleX="112796">
        <dgm:presLayoutVars>
          <dgm:bulletEnabled val="1"/>
        </dgm:presLayoutVars>
      </dgm:prSet>
      <dgm:spPr/>
      <dgm:t>
        <a:bodyPr/>
        <a:lstStyle/>
        <a:p>
          <a:endParaRPr lang="en-US"/>
        </a:p>
      </dgm:t>
    </dgm:pt>
    <dgm:pt modelId="{B5731B28-E728-469A-B013-8580EFA266AF}" type="pres">
      <dgm:prSet presAssocID="{AFF3DC9C-DBFC-457A-8913-6E210864A0FF}" presName="sibTrans" presStyleCnt="0"/>
      <dgm:spPr/>
    </dgm:pt>
    <dgm:pt modelId="{196717B1-2735-4157-B653-E1E3E57029BB}" type="pres">
      <dgm:prSet presAssocID="{42471A8D-CE8F-4D70-A4AB-1F0907E934E8}" presName="node" presStyleLbl="node1" presStyleIdx="2" presStyleCnt="3" custScaleX="112033">
        <dgm:presLayoutVars>
          <dgm:bulletEnabled val="1"/>
        </dgm:presLayoutVars>
      </dgm:prSet>
      <dgm:spPr/>
      <dgm:t>
        <a:bodyPr/>
        <a:lstStyle/>
        <a:p>
          <a:endParaRPr lang="en-US"/>
        </a:p>
      </dgm:t>
    </dgm:pt>
  </dgm:ptLst>
  <dgm:cxnLst>
    <dgm:cxn modelId="{E93F2FFB-EE85-4E68-8214-F8BF77357531}" type="presOf" srcId="{C93EEA21-1834-406F-9F18-5E760E845592}" destId="{FE3021FE-9A5F-4DDA-8AEF-93F36B1E8CC0}" srcOrd="0" destOrd="0" presId="urn:microsoft.com/office/officeart/2005/8/layout/hList6"/>
    <dgm:cxn modelId="{2670B0A8-9B57-432B-89D6-183A6E7A4743}" srcId="{DF39D950-323B-4954-82FC-E084DFBA0090}" destId="{486FF4F6-D14C-421F-AD8B-7DF47923F5A0}" srcOrd="0" destOrd="0" parTransId="{946161B2-6FF7-41D2-BBA9-4E31A35DD922}" sibTransId="{723DB015-80E7-4E0E-A4D0-3C258E5BE823}"/>
    <dgm:cxn modelId="{2443940A-A377-4209-8677-8CC114C78819}" type="presOf" srcId="{DF39D950-323B-4954-82FC-E084DFBA0090}" destId="{B74D5E03-9E6D-4AC0-BF79-18E98759C3D8}" srcOrd="0" destOrd="0" presId="urn:microsoft.com/office/officeart/2005/8/layout/hList6"/>
    <dgm:cxn modelId="{84F204F6-3B20-4E8E-961B-CD1D864FA453}" type="presOf" srcId="{486FF4F6-D14C-421F-AD8B-7DF47923F5A0}" destId="{4F8DF415-2ED8-4E04-AC76-40642BC7D28E}" srcOrd="0" destOrd="0" presId="urn:microsoft.com/office/officeart/2005/8/layout/hList6"/>
    <dgm:cxn modelId="{8BE6322D-EB6D-443A-A307-2BC14C1EA9DC}" srcId="{DF39D950-323B-4954-82FC-E084DFBA0090}" destId="{C93EEA21-1834-406F-9F18-5E760E845592}" srcOrd="1" destOrd="0" parTransId="{97F89247-3A1A-46FE-9418-9105A0EAEE62}" sibTransId="{AFF3DC9C-DBFC-457A-8913-6E210864A0FF}"/>
    <dgm:cxn modelId="{F1BC3343-7E5D-42B6-818A-2C44A2A45845}" type="presOf" srcId="{42471A8D-CE8F-4D70-A4AB-1F0907E934E8}" destId="{196717B1-2735-4157-B653-E1E3E57029BB}" srcOrd="0" destOrd="0" presId="urn:microsoft.com/office/officeart/2005/8/layout/hList6"/>
    <dgm:cxn modelId="{42EC31A1-F712-4CF6-9A61-49DCCCF8DEB2}" srcId="{DF39D950-323B-4954-82FC-E084DFBA0090}" destId="{42471A8D-CE8F-4D70-A4AB-1F0907E934E8}" srcOrd="2" destOrd="0" parTransId="{7DBC4BB2-D63F-42C0-A739-179684412E7F}" sibTransId="{7D506A5C-E36B-4E2A-81C9-CFA6B23F57BC}"/>
    <dgm:cxn modelId="{DE7C0A86-F05B-4CD4-9B32-1F3332680EFD}" type="presParOf" srcId="{B74D5E03-9E6D-4AC0-BF79-18E98759C3D8}" destId="{4F8DF415-2ED8-4E04-AC76-40642BC7D28E}" srcOrd="0" destOrd="0" presId="urn:microsoft.com/office/officeart/2005/8/layout/hList6"/>
    <dgm:cxn modelId="{54E91D1D-E414-4D87-8C44-C0D41A8FD086}" type="presParOf" srcId="{B74D5E03-9E6D-4AC0-BF79-18E98759C3D8}" destId="{73BF8B33-AA6F-4324-92B4-03033A0C7DB1}" srcOrd="1" destOrd="0" presId="urn:microsoft.com/office/officeart/2005/8/layout/hList6"/>
    <dgm:cxn modelId="{87654305-8467-44EC-A9FF-DE1D4D23B3AC}" type="presParOf" srcId="{B74D5E03-9E6D-4AC0-BF79-18E98759C3D8}" destId="{FE3021FE-9A5F-4DDA-8AEF-93F36B1E8CC0}" srcOrd="2" destOrd="0" presId="urn:microsoft.com/office/officeart/2005/8/layout/hList6"/>
    <dgm:cxn modelId="{86BB22D7-9204-4826-B327-CF83AFEC5BC6}" type="presParOf" srcId="{B74D5E03-9E6D-4AC0-BF79-18E98759C3D8}" destId="{B5731B28-E728-469A-B013-8580EFA266AF}" srcOrd="3" destOrd="0" presId="urn:microsoft.com/office/officeart/2005/8/layout/hList6"/>
    <dgm:cxn modelId="{42FAD328-BE84-4C7D-9EE4-68426F381331}" type="presParOf" srcId="{B74D5E03-9E6D-4AC0-BF79-18E98759C3D8}" destId="{196717B1-2735-4157-B653-E1E3E57029BB}"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smtClean="0">
              <a:solidFill>
                <a:srgbClr val="6600CC"/>
              </a:solidFill>
            </a:rPr>
            <a:t>Aware, thinking </a:t>
          </a:r>
        </a:p>
        <a:p>
          <a:pPr>
            <a:spcAft>
              <a:spcPts val="0"/>
            </a:spcAft>
          </a:pPr>
          <a:r>
            <a:rPr lang="en-US" sz="2400" dirty="0" smtClean="0">
              <a:solidFill>
                <a:srgbClr val="6600CC"/>
              </a:solidFill>
            </a:rPr>
            <a:t>of change</a:t>
          </a:r>
          <a:endParaRPr lang="en-US" sz="2400" dirty="0">
            <a:solidFill>
              <a:srgbClr val="6600CC"/>
            </a:solidFill>
          </a:endParaRP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smtClean="0"/>
        </a:p>
        <a:p>
          <a:pPr>
            <a:spcAft>
              <a:spcPts val="0"/>
            </a:spcAft>
          </a:pPr>
          <a:r>
            <a:rPr lang="en-US" sz="2400" dirty="0" smtClean="0">
              <a:solidFill>
                <a:srgbClr val="A50021"/>
              </a:solidFill>
            </a:rPr>
            <a:t>Unaware </a:t>
          </a:r>
        </a:p>
        <a:p>
          <a:pPr>
            <a:spcAft>
              <a:spcPts val="0"/>
            </a:spcAft>
          </a:pPr>
          <a:r>
            <a:rPr lang="en-US" sz="2400" dirty="0" smtClean="0">
              <a:solidFill>
                <a:srgbClr val="A50021"/>
              </a:solidFill>
            </a:rPr>
            <a:t>of </a:t>
          </a:r>
        </a:p>
        <a:p>
          <a:pPr>
            <a:spcAft>
              <a:spcPts val="0"/>
            </a:spcAft>
          </a:pPr>
          <a:r>
            <a:rPr lang="en-US" sz="2400" dirty="0" smtClean="0">
              <a:solidFill>
                <a:srgbClr val="A50021"/>
              </a:solidFill>
            </a:rPr>
            <a:t>problem</a:t>
          </a:r>
          <a:endParaRPr lang="en-US" sz="2400" dirty="0">
            <a:solidFill>
              <a:srgbClr val="A50021"/>
            </a:solidFill>
          </a:endParaRP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t>
        <a:bodyPr/>
        <a:lstStyle/>
        <a:p>
          <a:endParaRPr lang="en-US"/>
        </a:p>
      </dgm:t>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t>
        <a:bodyPr/>
        <a:lstStyle/>
        <a:p>
          <a:endParaRPr lang="en-US"/>
        </a:p>
      </dgm:t>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t>
        <a:bodyPr/>
        <a:lstStyle/>
        <a:p>
          <a:endParaRPr lang="en-US"/>
        </a:p>
      </dgm:t>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t>
        <a:bodyPr/>
        <a:lstStyle/>
        <a:p>
          <a:endParaRPr lang="en-US"/>
        </a:p>
      </dgm:t>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t>
        <a:bodyPr/>
        <a:lstStyle/>
        <a:p>
          <a:endParaRPr lang="en-US"/>
        </a:p>
      </dgm:t>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t>
        <a:bodyPr/>
        <a:lstStyle/>
        <a:p>
          <a:endParaRPr lang="en-US"/>
        </a:p>
      </dgm:t>
    </dgm:pt>
  </dgm:ptLst>
  <dgm:cxnLst>
    <dgm:cxn modelId="{556D355C-F282-468A-B68E-D3A6F421C451}" srcId="{FD883505-4552-4565-BA43-7D937D22C097}" destId="{CAD5AB99-D94D-455D-A3DF-BCDFE36281C4}" srcOrd="0" destOrd="0" parTransId="{E11D0695-17A3-413B-B4AE-517DC4F26BFF}" sibTransId="{B2F14077-A0B1-459D-83D3-3D2DF01EDC08}"/>
    <dgm:cxn modelId="{B206EBC3-7D4C-4520-A7EC-FA5973B08F5E}" type="presOf" srcId="{CAD5AB99-D94D-455D-A3DF-BCDFE36281C4}" destId="{7B28E0DB-13F6-4BDB-AA21-17F6A7E582EF}" srcOrd="0" destOrd="0" presId="urn:microsoft.com/office/officeart/2009/3/layout/StepUpProcess"/>
    <dgm:cxn modelId="{1C31A540-E081-416F-8CD5-C19E7F26BDAF}" type="presOf" srcId="{4BDB5B61-75E8-40A3-8356-31D461AFD864}" destId="{638765B9-27A4-4E6E-904E-48C72A9116D3}"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8C8CD135-D16F-4915-89CF-C2F4E936E3B0}" srcId="{FD883505-4552-4565-BA43-7D937D22C097}" destId="{4BDB5B61-75E8-40A3-8356-31D461AFD864}" srcOrd="2" destOrd="0" parTransId="{69F51D62-C0A5-4911-BB70-520FDA597A8D}" sibTransId="{21284C6C-7D16-4178-9C74-34F042488907}"/>
    <dgm:cxn modelId="{F908C194-1583-43E1-B3FE-F3EC657E5DCB}" type="presOf" srcId="{FD883505-4552-4565-BA43-7D937D22C097}" destId="{36C7DB34-AA08-43FC-B754-88AA15F82DC4}" srcOrd="0" destOrd="0" presId="urn:microsoft.com/office/officeart/2009/3/layout/StepUpProcess"/>
    <dgm:cxn modelId="{D640C9B3-C8C7-4ADC-AAD7-FA805F900AF2}" type="presOf" srcId="{207E8484-9A58-4C0A-B467-67FD0193EFDF}" destId="{2D1F94D3-0763-4FCB-BCAD-30C3ED446C47}" srcOrd="0" destOrd="0" presId="urn:microsoft.com/office/officeart/2009/3/layout/StepUpProcess"/>
    <dgm:cxn modelId="{52EC3D23-7C20-4DD4-ACAF-AA02FC1BB3B9}" type="presParOf" srcId="{36C7DB34-AA08-43FC-B754-88AA15F82DC4}" destId="{5FC8805C-F3CF-4906-AE60-F6BA2640E83D}" srcOrd="0" destOrd="0" presId="urn:microsoft.com/office/officeart/2009/3/layout/StepUpProcess"/>
    <dgm:cxn modelId="{586EF6E6-A7DF-4B1D-838A-B98CFB031FB6}" type="presParOf" srcId="{5FC8805C-F3CF-4906-AE60-F6BA2640E83D}" destId="{E86CF523-9DB0-4AF9-9B9B-88E95239C77B}" srcOrd="0" destOrd="0" presId="urn:microsoft.com/office/officeart/2009/3/layout/StepUpProcess"/>
    <dgm:cxn modelId="{7A182F91-F425-415E-BDE7-E543B3BFFCA7}" type="presParOf" srcId="{5FC8805C-F3CF-4906-AE60-F6BA2640E83D}" destId="{7B28E0DB-13F6-4BDB-AA21-17F6A7E582EF}" srcOrd="1" destOrd="0" presId="urn:microsoft.com/office/officeart/2009/3/layout/StepUpProcess"/>
    <dgm:cxn modelId="{E7DD6143-2770-4E80-A75D-4F5E24CC2DBD}" type="presParOf" srcId="{5FC8805C-F3CF-4906-AE60-F6BA2640E83D}" destId="{3C468210-F876-49C7-B17B-021ADFECBD2A}" srcOrd="2" destOrd="0" presId="urn:microsoft.com/office/officeart/2009/3/layout/StepUpProcess"/>
    <dgm:cxn modelId="{B89E081D-BB06-46CC-8D09-A68962508D7B}" type="presParOf" srcId="{36C7DB34-AA08-43FC-B754-88AA15F82DC4}" destId="{89E3B890-E5AF-49C4-AACA-A85E08A7C395}" srcOrd="1" destOrd="0" presId="urn:microsoft.com/office/officeart/2009/3/layout/StepUpProcess"/>
    <dgm:cxn modelId="{F404234E-D894-453E-9831-63035FECCAED}" type="presParOf" srcId="{89E3B890-E5AF-49C4-AACA-A85E08A7C395}" destId="{BB904247-C2A2-4A53-98D4-A633D82E06C0}" srcOrd="0" destOrd="0" presId="urn:microsoft.com/office/officeart/2009/3/layout/StepUpProcess"/>
    <dgm:cxn modelId="{A76223E4-CB6F-4E81-A9D3-6CC141146995}" type="presParOf" srcId="{36C7DB34-AA08-43FC-B754-88AA15F82DC4}" destId="{7BA2142D-F716-4984-8A80-FF2C74BDF3B8}" srcOrd="2" destOrd="0" presId="urn:microsoft.com/office/officeart/2009/3/layout/StepUpProcess"/>
    <dgm:cxn modelId="{D8455E43-48DA-473E-82AE-7AC86BF5A676}" type="presParOf" srcId="{7BA2142D-F716-4984-8A80-FF2C74BDF3B8}" destId="{E0860E0B-C013-412D-B476-760497933CAF}" srcOrd="0" destOrd="0" presId="urn:microsoft.com/office/officeart/2009/3/layout/StepUpProcess"/>
    <dgm:cxn modelId="{98B49C68-DDDF-4A0C-9BB8-67A1464E3A46}" type="presParOf" srcId="{7BA2142D-F716-4984-8A80-FF2C74BDF3B8}" destId="{2D1F94D3-0763-4FCB-BCAD-30C3ED446C47}" srcOrd="1" destOrd="0" presId="urn:microsoft.com/office/officeart/2009/3/layout/StepUpProcess"/>
    <dgm:cxn modelId="{C45AFB9D-EC88-48BD-B388-E18508DAE831}" type="presParOf" srcId="{7BA2142D-F716-4984-8A80-FF2C74BDF3B8}" destId="{B1134024-9FB9-42E2-A2C3-6E57A63CAB64}" srcOrd="2" destOrd="0" presId="urn:microsoft.com/office/officeart/2009/3/layout/StepUpProcess"/>
    <dgm:cxn modelId="{400B9D50-AAFA-4855-8CA7-231FD8FD2981}" type="presParOf" srcId="{36C7DB34-AA08-43FC-B754-88AA15F82DC4}" destId="{C40836E3-EC8E-4AAC-9F41-6889A0BE8705}" srcOrd="3" destOrd="0" presId="urn:microsoft.com/office/officeart/2009/3/layout/StepUpProcess"/>
    <dgm:cxn modelId="{087A58A1-07B7-473F-A09B-2A6063BE73CB}" type="presParOf" srcId="{C40836E3-EC8E-4AAC-9F41-6889A0BE8705}" destId="{CE9A1701-3803-4F04-B86D-B0E98418BA1A}" srcOrd="0" destOrd="0" presId="urn:microsoft.com/office/officeart/2009/3/layout/StepUpProcess"/>
    <dgm:cxn modelId="{978DFAC6-94F3-4585-A0E6-209BCB28BECF}" type="presParOf" srcId="{36C7DB34-AA08-43FC-B754-88AA15F82DC4}" destId="{00CB48FA-AB2D-4F1B-967C-E6BD69BB3613}" srcOrd="4" destOrd="0" presId="urn:microsoft.com/office/officeart/2009/3/layout/StepUpProcess"/>
    <dgm:cxn modelId="{7755C164-4F4B-46F3-9358-943D385B8998}" type="presParOf" srcId="{00CB48FA-AB2D-4F1B-967C-E6BD69BB3613}" destId="{1F407FD4-8F37-4A2D-85DA-6F3107603417}" srcOrd="0" destOrd="0" presId="urn:microsoft.com/office/officeart/2009/3/layout/StepUpProcess"/>
    <dgm:cxn modelId="{D55E5E02-A2C4-413B-97F1-C36E5BFC0821}"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46207D5-1EA1-4C0C-B0B8-FF9D7ED30BBC}" type="datetimeFigureOut">
              <a:rPr lang="en-US"/>
              <a:pPr>
                <a:defRPr/>
              </a:pPr>
              <a:t>6/17/2013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38D90F0-C228-4176-9586-45E7DFA304BA}" type="slidenum">
              <a:rPr lang="en-US"/>
              <a:pPr>
                <a:defRPr/>
              </a:pPr>
              <a:t>‹#›</a:t>
            </a:fld>
            <a:endParaRPr lang="en-US"/>
          </a:p>
        </p:txBody>
      </p:sp>
    </p:spTree>
    <p:extLst>
      <p:ext uri="{BB962C8B-B14F-4D97-AF65-F5344CB8AC3E}">
        <p14:creationId xmlns:p14="http://schemas.microsoft.com/office/powerpoint/2010/main" val="8454343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mcsa.dot.gov/safety-security/sleep-apnea/tools/Driving-with-Sleep-Apnea.asp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www.ncbi.nlm.nih.gov/pubmed?term=%22Gottlieb%20DJ%22%5bAuthor%5d" TargetMode="External"/><Relationship Id="rId3" Type="http://schemas.openxmlformats.org/officeDocument/2006/relationships/hyperlink" Target="http://www.ncbi.nlm.nih.gov/pubmed?term=%22Collop%20NA%22%5bAuthor%5d" TargetMode="External"/><Relationship Id="rId7" Type="http://schemas.openxmlformats.org/officeDocument/2006/relationships/hyperlink" Target="http://www.ncbi.nlm.nih.gov/pubmed?term=%22Goldberg%20R%22%5bAuthor%5d" TargetMode="External"/><Relationship Id="rId12" Type="http://schemas.openxmlformats.org/officeDocument/2006/relationships/hyperlink" Target="http://www.ncbi.nlm.nih.gov/pubmed?term=%22Portable%20Monitoring%20Task%20Force%20of%20the%20American%20Academy%20of%20Sleep%20Medicine%22%5bCorporate%20Author%5d"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ncbi.nlm.nih.gov/pubmed?term=%22Claman%20D%22%5bAuthor%5d" TargetMode="External"/><Relationship Id="rId11" Type="http://schemas.openxmlformats.org/officeDocument/2006/relationships/hyperlink" Target="http://www.ncbi.nlm.nih.gov/pubmed?term=%22Schwab%20R%22%5bAuthor%5d" TargetMode="External"/><Relationship Id="rId5" Type="http://schemas.openxmlformats.org/officeDocument/2006/relationships/hyperlink" Target="http://www.ncbi.nlm.nih.gov/pubmed?term=%22Boehlecke%20B%22%5bAuthor%5d" TargetMode="External"/><Relationship Id="rId10" Type="http://schemas.openxmlformats.org/officeDocument/2006/relationships/hyperlink" Target="http://www.ncbi.nlm.nih.gov/pubmed?term=%22Sateia%20M%22%5bAuthor%5d" TargetMode="External"/><Relationship Id="rId4" Type="http://schemas.openxmlformats.org/officeDocument/2006/relationships/hyperlink" Target="http://www.ncbi.nlm.nih.gov/pubmed?term=%22Anderson%20WM%22%5bAuthor%5d" TargetMode="External"/><Relationship Id="rId9" Type="http://schemas.openxmlformats.org/officeDocument/2006/relationships/hyperlink" Target="http://www.ncbi.nlm.nih.gov/pubmed?term=%22Hudgel%20D%22%5bAuthor%5d"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b="0" dirty="0" smtClean="0"/>
              <a:t>This is North American Fatigue Management Program </a:t>
            </a:r>
            <a:r>
              <a:rPr lang="en-US" dirty="0" smtClean="0"/>
              <a:t>Module 7: Driver Sleep Disorders Management for Motor Carriers.</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A3877B-6CC3-4427-8C03-507E6F58C27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There are several preventative measures that can be taken to avoid OSA or lessen its severity. OSA is strongly linked with excess weight; therefore maintaining a healthy weight with a low fat diet and regular exercise will help to prevent OSA. Alcohol and sedatives can relax the muscles of the throat and slow breathing during sleep; therefore, it is best to avoid these before sleeping. Smoking and tobacco products can further irritate the airway and relax the throat muscles that keep the airway open; therefore it is suggested to avoid tobacco products. </a:t>
            </a:r>
          </a:p>
          <a:p>
            <a:r>
              <a:rPr lang="en-US" dirty="0" smtClean="0"/>
              <a:t>Avoid sleeping on the back which can increase snoring. And finally, it is suggested to keep the nasal airflow open to promote breathing through the nose rather than the mouth.</a:t>
            </a:r>
          </a:p>
          <a:p>
            <a:endParaRPr lang="en-US" b="1" dirty="0" smtClean="0"/>
          </a:p>
          <a:p>
            <a:r>
              <a:rPr lang="en-US" b="1" dirty="0" smtClean="0"/>
              <a:t>_______________________</a:t>
            </a:r>
          </a:p>
          <a:p>
            <a:r>
              <a:rPr lang="en-US" b="1" dirty="0" smtClean="0"/>
              <a:t>Notes:</a:t>
            </a:r>
          </a:p>
          <a:p>
            <a:pPr>
              <a:buFontTx/>
              <a:buChar char="•"/>
            </a:pPr>
            <a:r>
              <a:rPr lang="en-US" dirty="0" smtClean="0"/>
              <a:t>Maintaining a healthy weight or losing weight if needed</a:t>
            </a:r>
          </a:p>
          <a:p>
            <a:pPr>
              <a:buFontTx/>
              <a:buChar char="•"/>
            </a:pPr>
            <a:r>
              <a:rPr lang="en-US" dirty="0" smtClean="0"/>
              <a:t>Alcohol and sedatives can relax throat muscles and slow breathing</a:t>
            </a:r>
          </a:p>
          <a:p>
            <a:pPr>
              <a:buFontTx/>
              <a:buChar char="•"/>
            </a:pPr>
            <a:r>
              <a:rPr lang="en-US" dirty="0" smtClean="0"/>
              <a:t>Nicotine relaxes throat muscles that keep airway open</a:t>
            </a:r>
          </a:p>
          <a:p>
            <a:pPr>
              <a:buFontTx/>
              <a:buChar char="•"/>
            </a:pPr>
            <a:r>
              <a:rPr lang="en-US" dirty="0" smtClean="0"/>
              <a:t>Sleeping on the back can increase snoring</a:t>
            </a:r>
          </a:p>
          <a:p>
            <a:pPr marL="0" lvl="1"/>
            <a:endParaRPr lang="en-US" dirty="0" smtClean="0"/>
          </a:p>
          <a:p>
            <a:endParaRPr lang="en-US" dirty="0"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55C9E8-4E66-4461-AFA2-8CB7F75E68CB}" type="slidenum">
              <a:rPr lang="en-US" smtClean="0"/>
              <a:pPr eaLnBrk="1" hangingPunct="1"/>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0" fontAlgn="base" hangingPunct="0"/>
            <a:r>
              <a:rPr lang="en-US" b="1" dirty="0" smtClean="0"/>
              <a:t>Narration: </a:t>
            </a:r>
            <a:r>
              <a:rPr lang="en-US" sz="1200" kern="1200" dirty="0" smtClean="0">
                <a:solidFill>
                  <a:schemeClr val="tx1"/>
                </a:solidFill>
                <a:effectLst/>
                <a:latin typeface="+mn-lt"/>
                <a:ea typeface="+mn-ea"/>
                <a:cs typeface="+mn-cs"/>
              </a:rPr>
              <a:t>Several treatments are recommended for OSA. Excess weight is strongly associated with OSA; therefore weight loss can improve OSA severity and reduce snoring. Oral and dental appliances that are worn during sleep to reposition the jaw and keep the airway open are recommended to treat mild OSA. Surgeries to correct airway anatomy or weight loss surgeries are an invasive treatment option for OSA and may be recommended as an adjunct treatment to other sleep apnea therapies.</a:t>
            </a:r>
          </a:p>
          <a:p>
            <a:endParaRPr lang="en-US" dirty="0" smtClean="0"/>
          </a:p>
          <a:p>
            <a:r>
              <a:rPr lang="en-US" b="1" dirty="0" smtClean="0"/>
              <a:t>_______________________</a:t>
            </a:r>
          </a:p>
          <a:p>
            <a:r>
              <a:rPr lang="en-US" b="1" dirty="0" smtClean="0"/>
              <a:t>Notes:</a:t>
            </a:r>
          </a:p>
          <a:p>
            <a:r>
              <a:rPr lang="en-US" dirty="0" smtClean="0"/>
              <a:t>Treatments for OSA:</a:t>
            </a:r>
          </a:p>
          <a:p>
            <a:endParaRPr lang="en-US" dirty="0" smtClean="0"/>
          </a:p>
          <a:p>
            <a:pPr>
              <a:buFontTx/>
              <a:buChar char="•"/>
            </a:pPr>
            <a:r>
              <a:rPr lang="en-US" dirty="0" smtClean="0"/>
              <a:t>Weight loss</a:t>
            </a:r>
          </a:p>
          <a:p>
            <a:pPr>
              <a:buFontTx/>
              <a:buChar char="•"/>
            </a:pPr>
            <a:r>
              <a:rPr lang="en-US" dirty="0" smtClean="0"/>
              <a:t>Oral/dental appliances</a:t>
            </a:r>
          </a:p>
          <a:p>
            <a:pPr>
              <a:buFontTx/>
              <a:buChar char="•"/>
            </a:pPr>
            <a:r>
              <a:rPr lang="en-US" dirty="0" smtClean="0"/>
              <a:t>Surgery</a:t>
            </a:r>
          </a:p>
          <a:p>
            <a:endParaRPr lang="en-US" dirty="0" smtClean="0"/>
          </a:p>
          <a:p>
            <a:endParaRPr 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5A9A43-DA27-41A3-BE53-0C9EA859819F}" type="slidenum">
              <a:rPr lang="en-US" smtClean="0"/>
              <a:pPr eaLnBrk="1" hangingPunct="1"/>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b="1" dirty="0" smtClean="0"/>
              <a:t>Narration: </a:t>
            </a:r>
            <a:r>
              <a:rPr lang="en-US" dirty="0" smtClean="0"/>
              <a:t>The gold-standard and most readily prescribed treatment for OSA is positive airway pressure, or PAP, treatment. PAP delivers a stream of pressurized air through the airway via a hose connected to a mask to prevent airway collapse and snoring. </a:t>
            </a:r>
          </a:p>
          <a:p>
            <a:pPr marL="0" lvl="1"/>
            <a:endParaRPr lang="en-US" b="1" dirty="0" smtClean="0"/>
          </a:p>
          <a:p>
            <a:pPr marL="0" lvl="1"/>
            <a:endParaRPr lang="en-US" dirty="0" smtClean="0"/>
          </a:p>
          <a:p>
            <a:r>
              <a:rPr lang="en-US" b="1" dirty="0" smtClean="0"/>
              <a:t>_______________________</a:t>
            </a:r>
          </a:p>
          <a:p>
            <a:r>
              <a:rPr lang="en-US" b="1" dirty="0" smtClean="0"/>
              <a:t>Notes:</a:t>
            </a:r>
          </a:p>
          <a:p>
            <a:pPr marL="0" lvl="1"/>
            <a:r>
              <a:rPr lang="en-US" dirty="0" smtClean="0"/>
              <a:t>PAP is </a:t>
            </a:r>
            <a:r>
              <a:rPr lang="en-US" sz="2600" dirty="0" smtClean="0"/>
              <a:t>Considered the “gold-standard”  treatment for OSA.</a:t>
            </a:r>
          </a:p>
          <a:p>
            <a:pPr marL="0" lvl="1"/>
            <a:endParaRPr lang="en-US" sz="2600" dirty="0"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C745DB-D8F7-4873-822D-3DC0A8F82995}" type="slidenum">
              <a:rPr lang="en-US" smtClean="0"/>
              <a:pPr eaLnBrk="1" hangingPunct="1"/>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Patients may have trouble sleeping when they first begin and are adjusting to PAP therapy. The PAP masks may be uncomfortable to wear at first and many patients try a few different mask styles before they find one they can tolerate and is comfortable and effective. Some patients new to PAP report unpleasant side effects as their body adjusts to the treatment, including skin irritation on the face around the mask, nasal congestion or a runny nose, dry eyes or a smothering sensation. Oftentimes simple adjustments, such as cleaning the PAP machine daily, using distilled water, and adjusting the humidity level of the machine can resolve these side effects. Patients may experience improper humidity level of the delivery air, which can be easily adjusted to meet individual needs; some patients feel that cleaning the PAP machine is tedious. CMV drivers specifically dislike</a:t>
            </a:r>
            <a:r>
              <a:rPr lang="en-US" b="1" dirty="0" smtClean="0"/>
              <a:t> </a:t>
            </a:r>
            <a:r>
              <a:rPr lang="en-US" dirty="0" smtClean="0"/>
              <a:t>being tied to a machine and having to transport the PAP machine back and forth between truck cab and home for nightly use. </a:t>
            </a:r>
          </a:p>
          <a:p>
            <a:endParaRPr lang="en-US" dirty="0" smtClean="0"/>
          </a:p>
          <a:p>
            <a:r>
              <a:rPr lang="en-US" b="1" dirty="0" smtClean="0"/>
              <a:t>_______________________</a:t>
            </a:r>
          </a:p>
          <a:p>
            <a:r>
              <a:rPr lang="en-US" b="1" dirty="0" smtClean="0"/>
              <a:t>Notes:</a:t>
            </a:r>
          </a:p>
          <a:p>
            <a:r>
              <a:rPr lang="en-US" dirty="0" smtClean="0"/>
              <a:t>Barriers to PAP compliance:</a:t>
            </a:r>
          </a:p>
          <a:p>
            <a:endParaRPr lang="en-US" dirty="0" smtClean="0"/>
          </a:p>
          <a:p>
            <a:pPr>
              <a:buFontTx/>
              <a:buChar char="•"/>
            </a:pPr>
            <a:r>
              <a:rPr lang="en-US" dirty="0" smtClean="0"/>
              <a:t>Trouble sleeping</a:t>
            </a:r>
          </a:p>
          <a:p>
            <a:pPr>
              <a:buFontTx/>
              <a:buChar char="•"/>
            </a:pPr>
            <a:r>
              <a:rPr lang="en-US" dirty="0" smtClean="0"/>
              <a:t>Uncomfortable mask fit/improper mask</a:t>
            </a:r>
          </a:p>
          <a:p>
            <a:pPr>
              <a:buFontTx/>
              <a:buChar char="•"/>
            </a:pPr>
            <a:r>
              <a:rPr lang="en-US" dirty="0" smtClean="0"/>
              <a:t>Side effects</a:t>
            </a:r>
          </a:p>
          <a:p>
            <a:pPr>
              <a:buFontTx/>
              <a:buChar char="•"/>
            </a:pPr>
            <a:r>
              <a:rPr lang="en-US" dirty="0" smtClean="0"/>
              <a:t>Improper air humidification</a:t>
            </a:r>
          </a:p>
          <a:p>
            <a:pPr>
              <a:buFontTx/>
              <a:buChar char="•"/>
            </a:pPr>
            <a:r>
              <a:rPr lang="en-US" dirty="0" smtClean="0"/>
              <a:t>Cleaning/maintenance</a:t>
            </a:r>
          </a:p>
          <a:p>
            <a:pPr>
              <a:buFontTx/>
              <a:buChar char="•"/>
            </a:pPr>
            <a:r>
              <a:rPr lang="en-US" dirty="0" smtClean="0"/>
              <a:t>Being “tied” to a machine</a:t>
            </a:r>
          </a:p>
          <a:p>
            <a:endParaRPr lang="en-US" dirty="0" smtClean="0"/>
          </a:p>
          <a:p>
            <a:endParaRPr lang="en-US" dirty="0"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357E1A-2374-40BC-9880-80B1061F0188}" type="slidenum">
              <a:rPr lang="en-US" smtClean="0"/>
              <a:pPr eaLnBrk="1" hangingPunct="1"/>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No narration.</a:t>
            </a:r>
          </a:p>
          <a:p>
            <a:endParaRPr lang="en-US" b="1" smtClean="0"/>
          </a:p>
          <a:p>
            <a:r>
              <a:rPr lang="en-US" b="1" smtClean="0"/>
              <a:t>No notes</a:t>
            </a:r>
          </a:p>
          <a:p>
            <a:endParaRPr lang="en-US" b="1" smtClean="0"/>
          </a:p>
          <a:p>
            <a:r>
              <a:rPr lang="en-US" b="1" smtClean="0"/>
              <a:t>Answer: a. excessive daytime sleepiness</a:t>
            </a:r>
            <a:endParaRPr 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37284B-3FC3-4C64-9819-D01AC86B9A6B}" type="slidenum">
              <a:rPr lang="en-US" smtClean="0"/>
              <a:pPr eaLnBrk="1" hangingPunct="1"/>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Answer: d. improved memory</a:t>
            </a:r>
            <a:endParaRPr lang="en-US" smtClean="0"/>
          </a:p>
          <a:p>
            <a:endParaRPr 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B8C8FC-473B-4FC5-9026-FA0DC30C30CD}" type="slidenum">
              <a:rPr lang="en-US" smtClean="0"/>
              <a:pPr eaLnBrk="1" hangingPunct="1"/>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Answer: a. attain a healthy weight with a low fat diet and exercise</a:t>
            </a: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DC6E30-E3C3-4665-820D-9CBB456E3D1A}" type="slidenum">
              <a:rPr lang="en-US" smtClean="0"/>
              <a:pPr eaLnBrk="1" hangingPunct="1"/>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Answer: b. PAP</a:t>
            </a: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C10B6AD-CEE9-48DC-83D1-0C73A8B00795}" type="slidenum">
              <a:rPr lang="en-US" smtClean="0"/>
              <a:pPr eaLnBrk="1" hangingPunct="1"/>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Answer: c. unpleasant side effects</a:t>
            </a: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B5ADDF-E439-47AE-9EAC-94DAA150F7CC}" type="slidenum">
              <a:rPr lang="en-US" smtClean="0"/>
              <a:pPr eaLnBrk="1" hangingPunct="1"/>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a:defRPr/>
            </a:pPr>
            <a:r>
              <a:rPr lang="en-US" b="1" dirty="0" smtClean="0"/>
              <a:t>Narration: </a:t>
            </a:r>
            <a:r>
              <a:rPr lang="en-US" dirty="0" smtClean="0"/>
              <a:t>Lesson 2 will discuss Corporate Responsibilities for Managing Sleep Disorders in the Motor Carrier Industry.</a:t>
            </a:r>
          </a:p>
          <a:p>
            <a:pPr>
              <a:defRPr/>
            </a:pPr>
            <a:endParaRPr lang="en-US" dirty="0" smtClean="0"/>
          </a:p>
          <a:p>
            <a:pPr>
              <a:defRPr/>
            </a:pPr>
            <a:r>
              <a:rPr lang="en-US" b="1" dirty="0" smtClean="0"/>
              <a:t>_______________________</a:t>
            </a:r>
          </a:p>
          <a:p>
            <a:pPr>
              <a:defRPr/>
            </a:pPr>
            <a:r>
              <a:rPr lang="en-US" b="1" dirty="0" smtClean="0"/>
              <a:t>Notes:</a:t>
            </a:r>
          </a:p>
          <a:p>
            <a:pPr>
              <a:defRPr/>
            </a:pPr>
            <a:r>
              <a:rPr lang="en-US" dirty="0" smtClean="0"/>
              <a:t>Lesson 2 objectives:</a:t>
            </a:r>
          </a:p>
          <a:p>
            <a:pPr>
              <a:defRPr/>
            </a:pPr>
            <a:endParaRPr lang="en-US" sz="3000" dirty="0" smtClean="0"/>
          </a:p>
          <a:p>
            <a:pPr marL="457200" indent="-457200">
              <a:buFont typeface="Arial" pitchFamily="34" charset="0"/>
              <a:buChar char="•"/>
              <a:defRPr/>
            </a:pPr>
            <a:r>
              <a:rPr lang="en-US" sz="3000" dirty="0" smtClean="0"/>
              <a:t>Health implications of sleep disorders</a:t>
            </a:r>
          </a:p>
          <a:p>
            <a:pPr marL="457200" indent="-457200">
              <a:buFont typeface="Arial" pitchFamily="34" charset="0"/>
              <a:buChar char="•"/>
              <a:defRPr/>
            </a:pPr>
            <a:r>
              <a:rPr lang="en-US" sz="3000" dirty="0" smtClean="0"/>
              <a:t>Safety implications of sleep disorders</a:t>
            </a:r>
          </a:p>
          <a:p>
            <a:pPr marL="457200" indent="-457200">
              <a:buFont typeface="Arial" pitchFamily="34" charset="0"/>
              <a:buChar char="•"/>
              <a:defRPr/>
            </a:pPr>
            <a:r>
              <a:rPr lang="en-US" sz="3000" dirty="0" smtClean="0"/>
              <a:t>Importance of identifying, diagnosing, and treating sleep disorders in the motor carrier industry</a:t>
            </a:r>
          </a:p>
          <a:p>
            <a:pPr marL="457200" indent="-457200">
              <a:buFont typeface="Arial" pitchFamily="34" charset="0"/>
              <a:buChar char="•"/>
              <a:defRPr/>
            </a:pPr>
            <a:r>
              <a:rPr lang="en-US" sz="3000" dirty="0" smtClean="0"/>
              <a:t>Return-on-investment </a:t>
            </a:r>
          </a:p>
          <a:p>
            <a:pPr marL="457200" indent="-457200">
              <a:buFont typeface="Arial" pitchFamily="34" charset="0"/>
              <a:buChar char="•"/>
              <a:defRPr/>
            </a:pPr>
            <a:r>
              <a:rPr lang="en-US" sz="3000" dirty="0" smtClean="0"/>
              <a:t>Potential legal liability issues from implementing a sleep disorders program for drivers</a:t>
            </a:r>
          </a:p>
          <a:p>
            <a:pPr marL="457200" indent="-457200">
              <a:buFont typeface="Arial" pitchFamily="34" charset="0"/>
              <a:buChar char="•"/>
              <a:defRPr/>
            </a:pPr>
            <a:r>
              <a:rPr lang="en-US" dirty="0" smtClean="0"/>
              <a:t>Basic risk management principles</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AC08-03BC-4CD5-9B0E-37CD349D04D6}" type="slidenum">
              <a:rPr lang="en-US" smtClean="0"/>
              <a:pPr eaLnBrk="1" hangingPunct="1"/>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b="1" dirty="0" smtClean="0"/>
              <a:t>Narration: </a:t>
            </a:r>
            <a:r>
              <a:rPr lang="en-US" dirty="0" smtClean="0"/>
              <a:t>The following acronyms are used throughout Module 7. You might want to print this slide off so you have a handy reference for acronyms when you come upon one. Or, feel free to refer back to this slide if you need a reminder for any acronym.</a:t>
            </a:r>
          </a:p>
          <a:p>
            <a:pPr>
              <a:defRPr/>
            </a:pPr>
            <a:endParaRPr lang="en-US" dirty="0" smtClean="0"/>
          </a:p>
          <a:p>
            <a:pPr>
              <a:defRPr/>
            </a:pPr>
            <a:r>
              <a:rPr lang="en-US" dirty="0" smtClean="0"/>
              <a:t>Obstructive sleep apnea or OSA</a:t>
            </a:r>
          </a:p>
          <a:p>
            <a:pPr>
              <a:defRPr/>
            </a:pPr>
            <a:r>
              <a:rPr lang="en-US" dirty="0" smtClean="0"/>
              <a:t>Excessive daytime sleepiness or EDS</a:t>
            </a:r>
          </a:p>
          <a:p>
            <a:pPr>
              <a:defRPr/>
            </a:pPr>
            <a:r>
              <a:rPr lang="en-US" dirty="0" smtClean="0"/>
              <a:t>Positive airway pressure or PAP</a:t>
            </a:r>
          </a:p>
          <a:p>
            <a:pPr>
              <a:defRPr/>
            </a:pPr>
            <a:r>
              <a:rPr lang="en-US" dirty="0" smtClean="0"/>
              <a:t>Commercial motor vehicle or CMV</a:t>
            </a:r>
          </a:p>
          <a:p>
            <a:pPr>
              <a:defRPr/>
            </a:pPr>
            <a:r>
              <a:rPr lang="en-US" dirty="0" smtClean="0"/>
              <a:t>Fatigue Management Program or FMP</a:t>
            </a:r>
          </a:p>
          <a:p>
            <a:pPr>
              <a:defRPr/>
            </a:pPr>
            <a:r>
              <a:rPr lang="en-US" dirty="0" smtClean="0"/>
              <a:t>Federal Motor Carrier Safety Administration or FMCSA</a:t>
            </a:r>
          </a:p>
          <a:p>
            <a:pPr>
              <a:defRPr/>
            </a:pPr>
            <a:r>
              <a:rPr lang="en-US" dirty="0" smtClean="0"/>
              <a:t>Medical Expert Panel or MEP</a:t>
            </a:r>
          </a:p>
          <a:p>
            <a:pPr>
              <a:defRPr/>
            </a:pPr>
            <a:r>
              <a:rPr lang="en-US" dirty="0" smtClean="0"/>
              <a:t>American Academy of Sleep Medicine or AASM</a:t>
            </a:r>
          </a:p>
          <a:p>
            <a:pPr>
              <a:defRPr/>
            </a:pPr>
            <a:r>
              <a:rPr lang="en-US" dirty="0" err="1" smtClean="0"/>
              <a:t>Polysomnography</a:t>
            </a:r>
            <a:r>
              <a:rPr lang="en-US" dirty="0" smtClean="0"/>
              <a:t> or PSG</a:t>
            </a:r>
          </a:p>
          <a:p>
            <a:pPr>
              <a:defRPr/>
            </a:pPr>
            <a:r>
              <a:rPr lang="en-US" dirty="0" smtClean="0"/>
              <a:t>Portable monitoring or PM</a:t>
            </a:r>
          </a:p>
          <a:p>
            <a:pPr>
              <a:defRPr/>
            </a:pPr>
            <a:endParaRPr lang="en-US" dirty="0" smtClean="0"/>
          </a:p>
          <a:p>
            <a:pPr>
              <a:defRPr/>
            </a:pPr>
            <a:r>
              <a:rPr lang="en-US" b="1" dirty="0" smtClean="0"/>
              <a:t>_______________________</a:t>
            </a:r>
          </a:p>
          <a:p>
            <a:pPr>
              <a:defRPr/>
            </a:pPr>
            <a:r>
              <a:rPr lang="en-US" b="1" dirty="0" smtClean="0"/>
              <a:t>Notes:</a:t>
            </a:r>
          </a:p>
          <a:p>
            <a:pPr>
              <a:defRPr/>
            </a:pPr>
            <a:r>
              <a:rPr lang="en-US" dirty="0" smtClean="0"/>
              <a:t>Acronym list for frequently used terms in Module 7:</a:t>
            </a:r>
          </a:p>
          <a:p>
            <a:pPr>
              <a:defRPr/>
            </a:pPr>
            <a:endParaRPr lang="en-US" dirty="0" smtClean="0"/>
          </a:p>
          <a:p>
            <a:pPr>
              <a:defRPr/>
            </a:pPr>
            <a:r>
              <a:rPr lang="en-US" dirty="0" smtClean="0"/>
              <a:t>Obstructive sleep apnea or OSA</a:t>
            </a:r>
          </a:p>
          <a:p>
            <a:pPr>
              <a:defRPr/>
            </a:pPr>
            <a:r>
              <a:rPr lang="en-US" dirty="0" smtClean="0"/>
              <a:t>Excessive daytime sleepiness or EDS</a:t>
            </a:r>
          </a:p>
          <a:p>
            <a:pPr>
              <a:defRPr/>
            </a:pPr>
            <a:r>
              <a:rPr lang="en-US" dirty="0" smtClean="0"/>
              <a:t>Positive airway pressure or PAP</a:t>
            </a:r>
          </a:p>
          <a:p>
            <a:pPr>
              <a:defRPr/>
            </a:pPr>
            <a:r>
              <a:rPr lang="en-US" dirty="0" smtClean="0"/>
              <a:t>Commercial motor vehicle or CMV</a:t>
            </a:r>
          </a:p>
          <a:p>
            <a:pPr>
              <a:defRPr/>
            </a:pPr>
            <a:r>
              <a:rPr lang="en-US" dirty="0" smtClean="0"/>
              <a:t>Fatigue Management Program or FMP</a:t>
            </a:r>
          </a:p>
          <a:p>
            <a:pPr>
              <a:defRPr/>
            </a:pPr>
            <a:r>
              <a:rPr lang="en-US" dirty="0" smtClean="0"/>
              <a:t>Federal Motor Carrier Safety Administration or FMCSA</a:t>
            </a:r>
          </a:p>
          <a:p>
            <a:pPr>
              <a:defRPr/>
            </a:pPr>
            <a:r>
              <a:rPr lang="en-US" dirty="0" smtClean="0"/>
              <a:t>Medical Expert Panel or MEP</a:t>
            </a:r>
          </a:p>
          <a:p>
            <a:pPr>
              <a:defRPr/>
            </a:pPr>
            <a:r>
              <a:rPr lang="en-US" dirty="0" smtClean="0"/>
              <a:t>American Academy of Sleep Medicine or AASM</a:t>
            </a:r>
          </a:p>
          <a:p>
            <a:pPr>
              <a:defRPr/>
            </a:pPr>
            <a:r>
              <a:rPr lang="en-US" dirty="0" err="1" smtClean="0"/>
              <a:t>Polysomnography</a:t>
            </a:r>
            <a:r>
              <a:rPr lang="en-US" dirty="0" smtClean="0"/>
              <a:t> or PSG</a:t>
            </a:r>
          </a:p>
          <a:p>
            <a:pPr>
              <a:defRPr/>
            </a:pPr>
            <a:r>
              <a:rPr lang="en-US" dirty="0" smtClean="0"/>
              <a:t>Portable monitoring or PM</a:t>
            </a:r>
          </a:p>
          <a:p>
            <a:pPr>
              <a:defRPr/>
            </a:pPr>
            <a:endParaRPr lang="en-US" dirty="0" smtClean="0"/>
          </a:p>
          <a:p>
            <a:pPr>
              <a:defRPr/>
            </a:pPr>
            <a:endParaRPr lang="en-US"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BCB4A2-E511-455E-A98C-2BEA4A8E0430}" type="slidenum">
              <a:rPr lang="en-US" smtClean="0"/>
              <a:pPr eaLnBrk="1" hangingPunct="1"/>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There are many adverse health implications that accompany and are exacerbated by OSA, including obesity, cardiovascular disease, metabolic diseases, poor quality of life, clinical depression, and impotence.</a:t>
            </a:r>
          </a:p>
          <a:p>
            <a:endParaRPr lang="en-US" dirty="0" smtClean="0"/>
          </a:p>
          <a:p>
            <a:r>
              <a:rPr lang="en-US" dirty="0" smtClean="0"/>
              <a:t>Obesity is a significant predictor for OSA. Approximately 60% of people with OSA are also obese. OSA can also worsen obesity by reducing physical activity and energy levels. OSA may also promote unhealthy eating habits through its effects on hormones that influence appetite regulation. OSA may stimulate the appetite and affect signals that tell you when you are full. OSA may also influence obesity by disrupting glucose metabolism and promoting fat storage during sleep.</a:t>
            </a:r>
          </a:p>
          <a:p>
            <a:endParaRPr lang="en-US" dirty="0" smtClean="0"/>
          </a:p>
          <a:p>
            <a:r>
              <a:rPr lang="en-US" dirty="0" smtClean="0"/>
              <a:t>OSA is also strongly associated with cardiovascular diseases. OSA is a known risk factor for high blood pressure, coronary artery disease, abnormal heart rhythms, and stroke. The body experiences OSA-related stressors, including reduced oxygen to the body tissues and increased sympathetic activity which surges blood pressure and heart rate. These stressors are triggered during overnight apneas but continue into waking hours to further compromise the cardiovascular system. </a:t>
            </a:r>
          </a:p>
          <a:p>
            <a:endParaRPr lang="en-US" dirty="0" smtClean="0"/>
          </a:p>
          <a:p>
            <a:r>
              <a:rPr lang="en-US" b="1" dirty="0" smtClean="0"/>
              <a:t>_______________________</a:t>
            </a:r>
          </a:p>
          <a:p>
            <a:r>
              <a:rPr lang="en-US" b="1" dirty="0" smtClean="0"/>
              <a:t>Notes:</a:t>
            </a:r>
          </a:p>
          <a:p>
            <a:r>
              <a:rPr lang="en-US" dirty="0" smtClean="0"/>
              <a:t>Negative health implications of OSA:</a:t>
            </a:r>
          </a:p>
          <a:p>
            <a:endParaRPr lang="en-US" dirty="0" smtClean="0"/>
          </a:p>
          <a:p>
            <a:pPr>
              <a:buFontTx/>
              <a:buChar char="•"/>
            </a:pPr>
            <a:r>
              <a:rPr lang="en-US" dirty="0" smtClean="0"/>
              <a:t>Obesity</a:t>
            </a:r>
          </a:p>
          <a:p>
            <a:pPr lvl="1">
              <a:buFontTx/>
              <a:buChar char="•"/>
            </a:pPr>
            <a:r>
              <a:rPr lang="en-US" dirty="0" smtClean="0"/>
              <a:t>Predicts OSA</a:t>
            </a:r>
          </a:p>
          <a:p>
            <a:pPr lvl="1">
              <a:buFontTx/>
              <a:buChar char="•"/>
            </a:pPr>
            <a:r>
              <a:rPr lang="en-US" dirty="0" smtClean="0"/>
              <a:t>OSA reduces physical activity, energy metabolism, promotes unhealthy eating</a:t>
            </a:r>
          </a:p>
          <a:p>
            <a:pPr lvl="1">
              <a:buFontTx/>
              <a:buChar char="•"/>
            </a:pPr>
            <a:r>
              <a:rPr lang="en-US" dirty="0" smtClean="0"/>
              <a:t>OSA disrupts glucose metabolism to promote obesity</a:t>
            </a:r>
          </a:p>
          <a:p>
            <a:pPr>
              <a:buFontTx/>
              <a:buChar char="•"/>
            </a:pPr>
            <a:r>
              <a:rPr lang="en-US" dirty="0" smtClean="0"/>
              <a:t>Cardiovascular disease</a:t>
            </a:r>
          </a:p>
          <a:p>
            <a:pPr lvl="1">
              <a:buFontTx/>
              <a:buChar char="•"/>
            </a:pPr>
            <a:r>
              <a:rPr lang="en-US" dirty="0" smtClean="0"/>
              <a:t>High blood pressure</a:t>
            </a:r>
          </a:p>
          <a:p>
            <a:pPr lvl="1">
              <a:buFontTx/>
              <a:buChar char="•"/>
            </a:pPr>
            <a:r>
              <a:rPr lang="en-US" dirty="0" smtClean="0"/>
              <a:t>Coronary artery disease</a:t>
            </a:r>
          </a:p>
          <a:p>
            <a:pPr lvl="1">
              <a:buFontTx/>
              <a:buChar char="•"/>
            </a:pPr>
            <a:r>
              <a:rPr lang="en-US" dirty="0" smtClean="0"/>
              <a:t>Abnormal heart </a:t>
            </a:r>
            <a:r>
              <a:rPr lang="en-US" dirty="0" err="1" smtClean="0"/>
              <a:t>rythms</a:t>
            </a:r>
            <a:endParaRPr lang="en-US" dirty="0" smtClean="0"/>
          </a:p>
          <a:p>
            <a:pPr lvl="1">
              <a:buFontTx/>
              <a:buChar char="•"/>
            </a:pPr>
            <a:r>
              <a:rPr lang="en-US" dirty="0" smtClean="0"/>
              <a:t>Stroke</a:t>
            </a:r>
          </a:p>
          <a:p>
            <a:pPr lvl="1"/>
            <a:endParaRPr lang="en-US" dirty="0" smtClean="0"/>
          </a:p>
          <a:p>
            <a:r>
              <a:rPr lang="en-US" dirty="0" smtClean="0"/>
              <a:t>References:</a:t>
            </a:r>
          </a:p>
          <a:p>
            <a:r>
              <a:rPr lang="en-US" dirty="0" smtClean="0"/>
              <a:t>Young T, </a:t>
            </a:r>
            <a:r>
              <a:rPr lang="en-US" dirty="0" err="1" smtClean="0"/>
              <a:t>Peppard</a:t>
            </a:r>
            <a:r>
              <a:rPr lang="en-US" dirty="0" smtClean="0"/>
              <a:t> PE, Gottlieb DJ. Epidemiology of obstructive sleep apnea: A population health perspective. Am J</a:t>
            </a:r>
          </a:p>
          <a:p>
            <a:r>
              <a:rPr lang="en-US" dirty="0" err="1" smtClean="0"/>
              <a:t>Respir</a:t>
            </a:r>
            <a:r>
              <a:rPr lang="en-US" dirty="0" smtClean="0"/>
              <a:t> </a:t>
            </a:r>
            <a:r>
              <a:rPr lang="en-US" dirty="0" err="1" smtClean="0"/>
              <a:t>Crit</a:t>
            </a:r>
            <a:r>
              <a:rPr lang="en-US" dirty="0" smtClean="0"/>
              <a:t> Care Med 2002; 165:1217-39.</a:t>
            </a:r>
          </a:p>
          <a:p>
            <a:endParaRPr lang="en-US" dirty="0" smtClean="0"/>
          </a:p>
          <a:p>
            <a:endParaRPr lang="en-US" dirty="0"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59425E-A4DE-491B-B0E8-0797262FE57A}" type="slidenum">
              <a:rPr lang="en-US" smtClean="0"/>
              <a:pPr eaLnBrk="1" hangingPunct="1"/>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Additionally, OSA is strongly related to metabolic diseases and is a risk factor for both Type 2 diabetes and insulin resistance. OSA reduces the availability of oxygen to the body tissues which impairs glucose tolerance and insulin sensitivity.</a:t>
            </a:r>
          </a:p>
          <a:p>
            <a:endParaRPr lang="en-US" dirty="0" smtClean="0"/>
          </a:p>
          <a:p>
            <a:r>
              <a:rPr lang="en-US" dirty="0" smtClean="0"/>
              <a:t>People with untreated OSA often experience excessive daytime sleepiness and may not be able to focus or concentrate on daily tasks, which can lead to perceived poor quality of life. This fatigue and frustration may lead to feelings of sadness or depression.</a:t>
            </a:r>
          </a:p>
          <a:p>
            <a:endParaRPr lang="en-US" dirty="0" smtClean="0"/>
          </a:p>
          <a:p>
            <a:r>
              <a:rPr lang="en-US" dirty="0" smtClean="0"/>
              <a:t>OSA may also negatively influence sex drive and performance by impacting mood and lowering testosterone levels.</a:t>
            </a:r>
          </a:p>
          <a:p>
            <a:endParaRPr lang="en-US" b="1" dirty="0" smtClean="0"/>
          </a:p>
          <a:p>
            <a:r>
              <a:rPr lang="en-US" b="1" dirty="0" smtClean="0"/>
              <a:t>_______________________</a:t>
            </a:r>
          </a:p>
          <a:p>
            <a:r>
              <a:rPr lang="en-US" b="1" dirty="0" smtClean="0"/>
              <a:t>Notes:</a:t>
            </a:r>
          </a:p>
          <a:p>
            <a:r>
              <a:rPr lang="en-US" dirty="0" smtClean="0"/>
              <a:t>Adverse implications of OSA:</a:t>
            </a:r>
          </a:p>
          <a:p>
            <a:endParaRPr lang="en-US" dirty="0" smtClean="0"/>
          </a:p>
          <a:p>
            <a:pPr marL="171450" indent="-171450">
              <a:buFont typeface="Arial" pitchFamily="34" charset="0"/>
              <a:buChar char="•"/>
            </a:pPr>
            <a:r>
              <a:rPr lang="en-US" dirty="0" smtClean="0"/>
              <a:t>Metabolic diseases</a:t>
            </a:r>
          </a:p>
          <a:p>
            <a:pPr marL="171450" indent="-171450">
              <a:buFont typeface="Arial" pitchFamily="34" charset="0"/>
              <a:buChar char="•"/>
            </a:pPr>
            <a:r>
              <a:rPr lang="en-US" dirty="0" smtClean="0"/>
              <a:t>Poor quality of life</a:t>
            </a:r>
          </a:p>
          <a:p>
            <a:pPr marL="171450" indent="-171450">
              <a:buFont typeface="Arial" pitchFamily="34" charset="0"/>
              <a:buChar char="•"/>
            </a:pPr>
            <a:r>
              <a:rPr lang="en-US" dirty="0" smtClean="0"/>
              <a:t>Clinical depression</a:t>
            </a:r>
          </a:p>
          <a:p>
            <a:pPr marL="171450" indent="-171450">
              <a:buFont typeface="Arial" pitchFamily="34" charset="0"/>
              <a:buChar char="•"/>
            </a:pPr>
            <a:r>
              <a:rPr lang="en-US" dirty="0" smtClean="0"/>
              <a:t>Decreased sex drive and performance</a:t>
            </a:r>
          </a:p>
          <a:p>
            <a:endParaRPr lang="en-US" dirty="0"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2D1D21-79C2-459E-A935-66086CB3C185}" type="slidenum">
              <a:rPr lang="en-US" smtClean="0"/>
              <a:pPr eaLnBrk="1" hangingPunct="1"/>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defRPr/>
            </a:pPr>
            <a:r>
              <a:rPr lang="en-US" b="1" dirty="0" smtClean="0"/>
              <a:t>Narration: </a:t>
            </a:r>
            <a:r>
              <a:rPr lang="en-US" dirty="0" smtClean="0"/>
              <a:t>In addition to health implications, many safety implications are of concern for untreated OSA in the motor carrier industry. Daytime sleepiness, a primary symptom of OSA, may increase the risk of falling asleep at the wheel, especially for CMV drivers who are driving for extended periods of time. The decline in cognitive function that often accompanies untreated OSA may impact functions and abilities that are crucial to safe driving, including memory impairment, lack of attention and concentration, poor mental flexibility and problem solving, and impaired motor skills. Scientific research has shown that among the general population, people with OSA are 2-7 times more likely to have a crash than people without OSA.</a:t>
            </a:r>
          </a:p>
          <a:p>
            <a:pPr eaLnBrk="1" hangingPunct="1">
              <a:defRPr/>
            </a:pPr>
            <a:endParaRPr lang="en-US" dirty="0" smtClean="0"/>
          </a:p>
          <a:p>
            <a:pPr>
              <a:defRPr/>
            </a:pPr>
            <a:r>
              <a:rPr lang="en-US" b="1" dirty="0" smtClean="0"/>
              <a:t>_______________________</a:t>
            </a:r>
          </a:p>
          <a:p>
            <a:pPr>
              <a:defRPr/>
            </a:pPr>
            <a:r>
              <a:rPr lang="en-US" b="1" dirty="0" smtClean="0"/>
              <a:t>Notes:</a:t>
            </a:r>
          </a:p>
          <a:p>
            <a:pPr eaLnBrk="1" hangingPunct="1">
              <a:defRPr/>
            </a:pPr>
            <a:r>
              <a:rPr lang="en-US" dirty="0" smtClean="0"/>
              <a:t>Excessive daytime sleepiness:</a:t>
            </a:r>
          </a:p>
          <a:p>
            <a:pPr marL="800100" lvl="1" indent="-342900" eaLnBrk="1" hangingPunct="1">
              <a:buFont typeface="Arial" pitchFamily="34" charset="0"/>
              <a:buChar char="•"/>
              <a:defRPr/>
            </a:pPr>
            <a:r>
              <a:rPr lang="en-US" sz="2200" dirty="0" smtClean="0"/>
              <a:t>The most common symptom of OSA.</a:t>
            </a:r>
          </a:p>
          <a:p>
            <a:pPr marL="800100" lvl="1" indent="-342900" eaLnBrk="1" hangingPunct="1">
              <a:buFont typeface="Arial" pitchFamily="34" charset="0"/>
              <a:buChar char="•"/>
              <a:defRPr/>
            </a:pPr>
            <a:r>
              <a:rPr lang="en-US" sz="2200" dirty="0" smtClean="0"/>
              <a:t>Drowsy driving.</a:t>
            </a:r>
            <a:endParaRPr lang="en-US" dirty="0" smtClean="0"/>
          </a:p>
          <a:p>
            <a:pPr marL="628650" lvl="1" indent="-171450" eaLnBrk="1" hangingPunct="1">
              <a:spcBef>
                <a:spcPct val="0"/>
              </a:spcBef>
              <a:buFont typeface="Arial" pitchFamily="34" charset="0"/>
              <a:buChar char="•"/>
              <a:defRPr/>
            </a:pPr>
            <a:r>
              <a:rPr lang="en-US" dirty="0" smtClean="0"/>
              <a:t>    One of the most serious risks associated with EDS is drowsy driving.</a:t>
            </a:r>
          </a:p>
          <a:p>
            <a:pPr eaLnBrk="1" hangingPunct="1">
              <a:spcBef>
                <a:spcPct val="0"/>
              </a:spcBef>
              <a:defRPr/>
            </a:pPr>
            <a:endParaRPr lang="en-US" dirty="0" smtClean="0"/>
          </a:p>
          <a:p>
            <a:pPr eaLnBrk="1" hangingPunct="1">
              <a:defRPr/>
            </a:pPr>
            <a:r>
              <a:rPr lang="en-US" dirty="0" smtClean="0"/>
              <a:t>Impaired driving performance</a:t>
            </a:r>
          </a:p>
          <a:p>
            <a:pPr marL="628650" lvl="1" indent="-171450" eaLnBrk="1" hangingPunct="1">
              <a:buFont typeface="Arial" pitchFamily="34" charset="0"/>
              <a:buChar char="•"/>
              <a:defRPr/>
            </a:pPr>
            <a:r>
              <a:rPr lang="en-US" dirty="0" smtClean="0"/>
              <a:t>    People with OSA are 2-7 times more likely have a crash</a:t>
            </a:r>
            <a:endParaRPr lang="en-US" sz="1800" dirty="0" smtClean="0"/>
          </a:p>
          <a:p>
            <a:pPr eaLnBrk="1" hangingPunct="1">
              <a:spcBef>
                <a:spcPct val="0"/>
              </a:spcBef>
              <a:defRPr/>
            </a:pPr>
            <a:endParaRPr lang="en-US" dirty="0" smtClean="0"/>
          </a:p>
          <a:p>
            <a:pPr eaLnBrk="1" hangingPunct="1">
              <a:spcBef>
                <a:spcPct val="0"/>
              </a:spcBef>
              <a:defRPr/>
            </a:pPr>
            <a:r>
              <a:rPr lang="en-US" dirty="0" smtClean="0"/>
              <a:t>Reference:</a:t>
            </a:r>
          </a:p>
          <a:p>
            <a:pPr eaLnBrk="1" hangingPunct="1">
              <a:spcBef>
                <a:spcPct val="0"/>
              </a:spcBef>
              <a:defRPr/>
            </a:pPr>
            <a:r>
              <a:rPr lang="en-US" dirty="0" err="1" smtClean="0"/>
              <a:t>Drobrich</a:t>
            </a:r>
            <a:r>
              <a:rPr lang="en-US" dirty="0" smtClean="0"/>
              <a:t> PJ, </a:t>
            </a:r>
            <a:r>
              <a:rPr lang="en-US" dirty="0" err="1" smtClean="0"/>
              <a:t>Rancourt</a:t>
            </a:r>
            <a:r>
              <a:rPr lang="en-US" dirty="0" smtClean="0"/>
              <a:t> J. Asleep at the Wheel. Sleep Review 2007; 10.</a:t>
            </a:r>
            <a:br>
              <a:rPr lang="en-US" dirty="0" smtClean="0"/>
            </a:br>
            <a:endParaRPr lang="en-US" dirty="0" smtClean="0"/>
          </a:p>
          <a:p>
            <a:pPr eaLnBrk="1" hangingPunct="1">
              <a:spcBef>
                <a:spcPct val="0"/>
              </a:spcBef>
              <a:defRPr/>
            </a:pPr>
            <a:endParaRPr lang="en-US" dirty="0"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52B183-08B7-45A5-927D-72AEAAF96C88}" type="slidenum">
              <a:rPr lang="en-US" smtClean="0"/>
              <a:pPr eaLnBrk="1" hangingPunct="1"/>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Decreased reaction times in people with untreated OSA is also a safety concern. Research indicates that u</a:t>
            </a:r>
            <a:r>
              <a:rPr lang="en-US" sz="2400" dirty="0" smtClean="0"/>
              <a:t>ntreated OSA decreases general driver reaction time to levels similar to those of a legally intoxicated driver!</a:t>
            </a:r>
            <a:r>
              <a:rPr lang="en-US" dirty="0" smtClean="0"/>
              <a:t> It is also thought that most crashes that are caused by OSA involve little or no braking because the driver has likely fallen asleep behind the wheel. This can increase the severity of a crash in terms of damages, costs, and fatalities.						</a:t>
            </a:r>
            <a:endParaRPr lang="en-US" sz="1800" dirty="0" smtClean="0"/>
          </a:p>
          <a:p>
            <a:r>
              <a:rPr lang="en-US" b="1" dirty="0" smtClean="0"/>
              <a:t>_______________________</a:t>
            </a:r>
          </a:p>
          <a:p>
            <a:r>
              <a:rPr lang="en-US" b="1" dirty="0" smtClean="0"/>
              <a:t>Notes:</a:t>
            </a:r>
          </a:p>
          <a:p>
            <a:pPr marL="0" lvl="1"/>
            <a:r>
              <a:rPr lang="en-US" sz="2400" dirty="0" smtClean="0"/>
              <a:t>Untreated OSA has been found to decrease driver reaction time to levels similar to those of a legally intoxicated driver </a:t>
            </a:r>
            <a:endParaRPr lang="en-US" sz="1800" dirty="0" smtClean="0"/>
          </a:p>
          <a:p>
            <a:pPr marL="0" lvl="1"/>
            <a:endParaRPr lang="en-US" sz="1800" dirty="0" smtClean="0"/>
          </a:p>
          <a:p>
            <a:pPr marL="0" lvl="1"/>
            <a:r>
              <a:rPr lang="en-US" sz="1800" dirty="0" smtClean="0"/>
              <a:t>Reference:</a:t>
            </a:r>
          </a:p>
          <a:p>
            <a:pPr marL="0" lvl="1"/>
            <a:r>
              <a:rPr lang="en-US" sz="1800" dirty="0" err="1" smtClean="0"/>
              <a:t>Sassani</a:t>
            </a:r>
            <a:r>
              <a:rPr lang="en-US" sz="1800" dirty="0" smtClean="0"/>
              <a:t> A, Findley LJ, </a:t>
            </a:r>
            <a:r>
              <a:rPr lang="en-US" sz="1800" dirty="0" err="1" smtClean="0"/>
              <a:t>Kryger</a:t>
            </a:r>
            <a:r>
              <a:rPr lang="en-US" sz="1800" dirty="0" smtClean="0"/>
              <a:t> M, </a:t>
            </a:r>
            <a:r>
              <a:rPr lang="en-US" sz="1800" dirty="0" err="1" smtClean="0"/>
              <a:t>Goldlust</a:t>
            </a:r>
            <a:r>
              <a:rPr lang="en-US" sz="1800" dirty="0" smtClean="0"/>
              <a:t> E, George C, Davidson TM. Reducing Motor-Vehicle Collisions, Costs, and Fatalities by Treating Obstructive Sleep Apnea Syndrome. Sleep 2004; 27 (3): 453-8.</a:t>
            </a:r>
            <a:br>
              <a:rPr lang="en-US" sz="1800" dirty="0" smtClean="0"/>
            </a:br>
            <a:endParaRPr lang="en-US" sz="1800" dirty="0" smtClean="0"/>
          </a:p>
          <a:p>
            <a:endParaRPr lang="en-US" dirty="0"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D8B1CD-1651-4F90-A7AD-CE10A013DE68}" type="slidenum">
              <a:rPr lang="en-US" smtClean="0"/>
              <a:pPr eaLnBrk="1" hangingPunct="1"/>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Please click on the video to watch a brief clip on how OSA impacts mental performance, safety, health, and quality of life.</a:t>
            </a:r>
          </a:p>
          <a:p>
            <a:endParaRPr lang="en-US" dirty="0" smtClean="0"/>
          </a:p>
          <a:p>
            <a:r>
              <a:rPr lang="en-US" b="1" dirty="0" smtClean="0"/>
              <a:t>_______________________</a:t>
            </a:r>
          </a:p>
          <a:p>
            <a:r>
              <a:rPr lang="en-US" b="1" dirty="0" smtClean="0"/>
              <a:t>Notes:</a:t>
            </a:r>
          </a:p>
          <a:p>
            <a:r>
              <a:rPr lang="en-US" dirty="0" smtClean="0"/>
              <a:t>Video clip on how OSA impacts mental performance, safety, health, and quality of life</a:t>
            </a:r>
          </a:p>
          <a:p>
            <a:endParaRPr lang="en-US" dirty="0"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2EA47A5-17EE-4F0D-A8C0-605323D35718}" type="slidenum">
              <a:rPr lang="en-US" smtClean="0"/>
              <a:pPr eaLnBrk="1" hangingPunct="1"/>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Due to the health and safety implications of OSA, it is important for motor carriers to be concerned about treatment</a:t>
            </a:r>
            <a:r>
              <a:rPr lang="en-US" baseline="0" dirty="0" smtClean="0"/>
              <a:t> and effective management of s</a:t>
            </a:r>
            <a:r>
              <a:rPr lang="en-US" dirty="0" smtClean="0"/>
              <a:t>leep disorders. There are six crucial elements that comprise an effective sleep disorders program, including education, screening, testing, diagnosis, treatment, and monitoring.</a:t>
            </a:r>
          </a:p>
          <a:p>
            <a:endParaRPr lang="en-US" dirty="0" smtClean="0"/>
          </a:p>
          <a:p>
            <a:r>
              <a:rPr lang="en-US" dirty="0" smtClean="0"/>
              <a:t>Education is a key component of a sleep disorder management program. Educating drivers on what sleep apnea is and how it can affect them personally and professionally is important for gaining driver cooperation and acceptance of the program. </a:t>
            </a:r>
          </a:p>
          <a:p>
            <a:endParaRPr lang="en-US" dirty="0" smtClean="0"/>
          </a:p>
          <a:p>
            <a:r>
              <a:rPr lang="en-US" dirty="0" smtClean="0"/>
              <a:t>The motor carrier industry also needs validated screening tools that can effectively identify individuals at risk for sleep disorders and can prioritize them for further evaluation based on risk. Individuals at highest risk should be given priority for further evaluation.</a:t>
            </a:r>
          </a:p>
          <a:p>
            <a:endParaRPr lang="en-US" dirty="0" smtClean="0"/>
          </a:p>
          <a:p>
            <a:r>
              <a:rPr lang="en-US" dirty="0" smtClean="0"/>
              <a:t>Accurate and cost-effective sleep disorders testing that is convenient and minimizes time away from work is another key component of a sleep disorders management program for motor carriers.</a:t>
            </a:r>
          </a:p>
          <a:p>
            <a:endParaRPr lang="en-US" dirty="0" smtClean="0"/>
          </a:p>
          <a:p>
            <a:r>
              <a:rPr lang="en-US" b="1" dirty="0" smtClean="0"/>
              <a:t>_______________________</a:t>
            </a:r>
          </a:p>
          <a:p>
            <a:r>
              <a:rPr lang="en-US" b="1" dirty="0" smtClean="0"/>
              <a:t>Notes:</a:t>
            </a:r>
          </a:p>
          <a:p>
            <a:r>
              <a:rPr lang="en-US" dirty="0" smtClean="0"/>
              <a:t>Elements that comprise an effective sleep disorders program:</a:t>
            </a:r>
          </a:p>
          <a:p>
            <a:endParaRPr lang="en-US" dirty="0" smtClean="0"/>
          </a:p>
          <a:p>
            <a:pPr>
              <a:buFontTx/>
              <a:buChar char="•"/>
            </a:pPr>
            <a:r>
              <a:rPr lang="en-US" dirty="0" smtClean="0"/>
              <a:t>Education</a:t>
            </a:r>
          </a:p>
          <a:p>
            <a:pPr>
              <a:buFontTx/>
              <a:buChar char="•"/>
            </a:pPr>
            <a:r>
              <a:rPr lang="en-US" dirty="0" smtClean="0"/>
              <a:t>Screening</a:t>
            </a:r>
          </a:p>
          <a:p>
            <a:pPr>
              <a:buFontTx/>
              <a:buChar char="•"/>
            </a:pPr>
            <a:r>
              <a:rPr lang="en-US" dirty="0" smtClean="0"/>
              <a:t>Testing</a:t>
            </a: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96AEA1-EEA6-41B7-BFF4-3F0A6C0DA160}" type="slidenum">
              <a:rPr lang="en-US" smtClean="0"/>
              <a:pPr eaLnBrk="1" hangingPunct="1"/>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Timely interpretation and reporting of diagnosis and sleep test results to drivers and their companies is important for minimizing drivers’ time away from work.</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diagnosis of sleep apnea does not preclude medical certification for CMV drivers. Once a driver learns he/she has sleep apnea, the driver and/or the doctor should contact the medical qualifying examiner to determine the driver’s fitness to operate a commercial motor vehicle. The medical examiner should determine effective treatment and compliance for medical certification.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medical examiner may return the driver to CMV operations.  The medical examiner may desire a more frequent monitoring period than every two years. There are several technologies available that track PAP compliance and provide data and feedback regarding treatment usage and efficacy.</a:t>
            </a:r>
            <a:endParaRPr lang="en-US" sz="1100" kern="1200" dirty="0" smtClean="0">
              <a:solidFill>
                <a:schemeClr val="tx1"/>
              </a:solidFill>
              <a:effectLst/>
              <a:latin typeface="+mn-lt"/>
              <a:ea typeface="+mn-ea"/>
              <a:cs typeface="+mn-cs"/>
            </a:endParaRPr>
          </a:p>
          <a:p>
            <a:pPr>
              <a:defRPr/>
            </a:pPr>
            <a:endParaRPr lang="en-US" dirty="0" smtClean="0"/>
          </a:p>
          <a:p>
            <a:pPr>
              <a:defRPr/>
            </a:pPr>
            <a:r>
              <a:rPr lang="en-US" dirty="0" smtClean="0"/>
              <a:t>______________________</a:t>
            </a:r>
          </a:p>
          <a:p>
            <a:pPr>
              <a:defRPr/>
            </a:pPr>
            <a:r>
              <a:rPr lang="en-US" b="1" dirty="0" smtClean="0"/>
              <a:t>Notes:</a:t>
            </a:r>
          </a:p>
          <a:p>
            <a:pPr>
              <a:defRPr/>
            </a:pPr>
            <a:r>
              <a:rPr lang="en-US" dirty="0" smtClean="0"/>
              <a:t>Elements that comprise an effective sleep disorders program (</a:t>
            </a:r>
            <a:r>
              <a:rPr lang="en-US" dirty="0" err="1" smtClean="0"/>
              <a:t>con’t</a:t>
            </a:r>
            <a:r>
              <a:rPr lang="en-US" dirty="0" smtClean="0"/>
              <a:t>):</a:t>
            </a:r>
          </a:p>
          <a:p>
            <a:pPr>
              <a:defRPr/>
            </a:pPr>
            <a:endParaRPr lang="en-US" dirty="0" smtClean="0"/>
          </a:p>
          <a:p>
            <a:pPr>
              <a:buFont typeface="Arial" pitchFamily="34" charset="0"/>
              <a:buChar char="•"/>
              <a:defRPr/>
            </a:pPr>
            <a:r>
              <a:rPr lang="en-US" dirty="0" smtClean="0"/>
              <a:t>Diagnosis</a:t>
            </a:r>
          </a:p>
          <a:p>
            <a:pPr>
              <a:buFont typeface="Arial" pitchFamily="34" charset="0"/>
              <a:buChar char="•"/>
              <a:defRPr/>
            </a:pPr>
            <a:r>
              <a:rPr lang="en-US" dirty="0" smtClean="0"/>
              <a:t>Treatment</a:t>
            </a:r>
          </a:p>
          <a:p>
            <a:pPr>
              <a:buFont typeface="Arial" pitchFamily="34" charset="0"/>
              <a:buChar char="•"/>
              <a:defRPr/>
            </a:pPr>
            <a:r>
              <a:rPr lang="en-US" dirty="0" smtClean="0"/>
              <a:t>Monitoring</a:t>
            </a:r>
          </a:p>
          <a:p>
            <a:pPr>
              <a:buFont typeface="Arial" pitchFamily="34" charset="0"/>
              <a:buChar char="•"/>
              <a:defRPr/>
            </a:pP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smtClean="0">
                <a:solidFill>
                  <a:schemeClr val="tx1"/>
                </a:solidFill>
                <a:effectLst/>
                <a:latin typeface="+mn-lt"/>
                <a:ea typeface="+mn-ea"/>
                <a:cs typeface="+mn-cs"/>
              </a:rPr>
              <a:t>Source:  </a:t>
            </a:r>
            <a:r>
              <a:rPr lang="en-US" sz="1200" u="sng" kern="1200" dirty="0" smtClean="0">
                <a:solidFill>
                  <a:schemeClr val="tx1"/>
                </a:solidFill>
                <a:effectLst/>
                <a:latin typeface="+mn-lt"/>
                <a:ea typeface="+mn-ea"/>
                <a:cs typeface="+mn-cs"/>
                <a:hlinkClick r:id="rId3"/>
              </a:rPr>
              <a:t>http://www.fmcsa.dot.gov/safety-security/sleep-apnea/tools/Driving-with-Sleep-Apnea.aspx</a:t>
            </a:r>
            <a:endParaRPr lang="en-US" sz="1200" kern="1200" dirty="0" smtClean="0">
              <a:solidFill>
                <a:schemeClr val="tx1"/>
              </a:solidFill>
              <a:effectLst/>
              <a:latin typeface="+mn-lt"/>
              <a:ea typeface="+mn-ea"/>
              <a:cs typeface="+mn-cs"/>
            </a:endParaRPr>
          </a:p>
          <a:p>
            <a:pPr>
              <a:buFont typeface="Arial" pitchFamily="34" charset="0"/>
              <a:buNone/>
              <a:defRPr/>
            </a:pPr>
            <a:endParaRPr lang="en-US" dirty="0" smtClean="0"/>
          </a:p>
          <a:p>
            <a:pPr lvl="1">
              <a:defRPr/>
            </a:pPr>
            <a:endParaRPr lang="en-US" sz="2000" dirty="0" smtClean="0"/>
          </a:p>
          <a:p>
            <a:pPr>
              <a:defRPr/>
            </a:pPr>
            <a:endParaRPr lang="en-US" dirty="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49C56F-A567-4A57-B700-ADC0C8B4EFF7}" type="slidenum">
              <a:rPr lang="en-US" smtClean="0"/>
              <a:pPr eaLnBrk="1" hangingPunct="1"/>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b="1" dirty="0" smtClean="0"/>
              <a:t>Narration: </a:t>
            </a:r>
            <a:r>
              <a:rPr lang="en-US" dirty="0" smtClean="0"/>
              <a:t>The following are some examples of how motor carriers can employ management strategies to avoid the aforementioned legal risks:</a:t>
            </a:r>
          </a:p>
          <a:p>
            <a:pPr>
              <a:defRPr/>
            </a:pPr>
            <a:endParaRPr lang="en-US" dirty="0" smtClean="0"/>
          </a:p>
          <a:p>
            <a:pPr marL="171450" indent="-171450">
              <a:buFont typeface="Arial" pitchFamily="34" charset="0"/>
              <a:buChar char="•"/>
              <a:defRPr/>
            </a:pPr>
            <a:r>
              <a:rPr lang="en-US" dirty="0" smtClean="0"/>
              <a:t>Carriers should develop policies and procedures that are consistent with federal regulatory rules and recommendations, and in some cases, are a few steps ahead of these recommendations. These policies should address driver eligibility to operate a CMV, including those related to carrier management of sleep disorders. </a:t>
            </a:r>
          </a:p>
          <a:p>
            <a:pPr marL="171450" indent="-171450">
              <a:buFont typeface="Arial" pitchFamily="34" charset="0"/>
              <a:buChar char="•"/>
              <a:defRPr/>
            </a:pPr>
            <a:endParaRPr lang="en-US" dirty="0" smtClean="0"/>
          </a:p>
          <a:p>
            <a:pPr marL="171450" indent="-171450">
              <a:buFont typeface="Arial" pitchFamily="34" charset="0"/>
              <a:buChar char="•"/>
              <a:defRPr/>
            </a:pPr>
            <a:r>
              <a:rPr lang="en-US" dirty="0" smtClean="0"/>
              <a:t>Carriers should prioritize educating their managers about fatigue, drowsiness, and sleep disorders and their implications for driver safety and health. Managers should also realize the importance of leading and practicing a positive safety culture in everyday operations and engaging all stakeholders in supporting the Fatigue Management Program and creating a safer and healthier culture. </a:t>
            </a:r>
          </a:p>
          <a:p>
            <a:pPr marL="171450" indent="-171450">
              <a:buFont typeface="Arial" pitchFamily="34" charset="0"/>
              <a:buChar char="•"/>
              <a:defRPr/>
            </a:pPr>
            <a:endParaRPr lang="en-US" dirty="0" smtClean="0"/>
          </a:p>
          <a:p>
            <a:pPr marL="171450" indent="-171450">
              <a:buFont typeface="Arial" pitchFamily="34" charset="0"/>
              <a:buChar char="•"/>
              <a:defRPr/>
            </a:pPr>
            <a:r>
              <a:rPr lang="en-US" dirty="0" smtClean="0"/>
              <a:t>Keeping current and detailed documentation regarding Fatigue Management Program policies, practices, and implementation strategies is important and should be stressed to carrier management.</a:t>
            </a:r>
          </a:p>
          <a:p>
            <a:pPr>
              <a:defRPr/>
            </a:pPr>
            <a:endParaRPr lang="en-US" dirty="0" smtClean="0"/>
          </a:p>
          <a:p>
            <a:pPr>
              <a:defRPr/>
            </a:pPr>
            <a:r>
              <a:rPr lang="en-US" dirty="0" smtClean="0"/>
              <a:t>Carriers should educate managers about driver fatigue and drowsiness, implications for CMV driver safety and health, and strategies that promote a culture in the workplace that positively engages all stakeholders in supporting the Fatigue Management Program and creating a safer and healthier work culture.</a:t>
            </a:r>
          </a:p>
          <a:p>
            <a:pPr>
              <a:defRPr/>
            </a:pPr>
            <a:endParaRPr lang="en-US" b="1" dirty="0" smtClean="0"/>
          </a:p>
          <a:p>
            <a:pPr>
              <a:defRPr/>
            </a:pPr>
            <a:r>
              <a:rPr lang="en-US" dirty="0" smtClean="0"/>
              <a:t>_________________________________</a:t>
            </a:r>
          </a:p>
          <a:p>
            <a:pPr>
              <a:defRPr/>
            </a:pPr>
            <a:r>
              <a:rPr lang="en-US" b="1" dirty="0" smtClean="0"/>
              <a:t>Notes:</a:t>
            </a:r>
          </a:p>
          <a:p>
            <a:pPr>
              <a:defRPr/>
            </a:pPr>
            <a:r>
              <a:rPr lang="en-US" dirty="0" smtClean="0"/>
              <a:t>Develop policies and procedures, consistent with federal regulatory rules and recommendations, that address driver eligibility to operate a CMV, including those related to carrier management of sleep disorders. </a:t>
            </a:r>
          </a:p>
          <a:p>
            <a:pPr>
              <a:defRPr/>
            </a:pPr>
            <a:endParaRPr lang="en-US" dirty="0" smtClean="0"/>
          </a:p>
          <a:p>
            <a:pPr>
              <a:defRPr/>
            </a:pPr>
            <a:r>
              <a:rPr lang="en-US" dirty="0" smtClean="0"/>
              <a:t>Educate managers about driver fatigue and drowsiness, implications for CMV driver safety and health, and strategies that promote a culture in the workplace that positively engages all stakeholders in supporting the FMP and creating a safer and healthier culture.</a:t>
            </a:r>
          </a:p>
          <a:p>
            <a:pPr>
              <a:defRPr/>
            </a:pPr>
            <a:endParaRPr lang="en-US" dirty="0" smtClean="0"/>
          </a:p>
          <a:p>
            <a:pPr>
              <a:defRPr/>
            </a:pPr>
            <a:r>
              <a:rPr lang="en-US" dirty="0" smtClean="0"/>
              <a:t>Maintain accurate and up-to-date documentation showing consistent implementation of your FMP</a:t>
            </a:r>
          </a:p>
          <a:p>
            <a:pPr>
              <a:defRPr/>
            </a:pPr>
            <a:endParaRPr lang="en-US" dirty="0" smtClean="0"/>
          </a:p>
          <a:p>
            <a:pPr>
              <a:defRPr/>
            </a:pPr>
            <a:endParaRPr lang="en-US" dirty="0"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EDD876-D994-4E8C-81ED-9864BB1399F2}" type="slidenum">
              <a:rPr lang="en-US" smtClean="0"/>
              <a:pPr eaLnBrk="1" hangingPunct="1"/>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b="1" dirty="0" smtClean="0"/>
              <a:t>Narration: </a:t>
            </a:r>
            <a:r>
              <a:rPr lang="en-US" dirty="0" smtClean="0"/>
              <a:t>Some additional strategies recommended for motor carriers are to maintain communication with employees with sleep disorders and ensure they are complying with OSA treatment by verifying and documenting PAP records. Carriers should be supportive as drivers adjust to PAP therapy and provide them with the tools and strategies needed to meet regulatory compliance requirements; however, carriers must not tolerate and should remove drivers who refuse treatment or repeatedly fail to comply with minimum regulatory requirements for PAP compliance.</a:t>
            </a:r>
          </a:p>
          <a:p>
            <a:pPr>
              <a:defRPr/>
            </a:pPr>
            <a:endParaRPr lang="en-US" dirty="0" smtClean="0"/>
          </a:p>
          <a:p>
            <a:pPr>
              <a:defRPr/>
            </a:pPr>
            <a:r>
              <a:rPr lang="en-US" dirty="0" smtClean="0"/>
              <a:t>While carriers have access to much of driver’s medical information, it is important that confidentiality of CMV driver health records is maintained, in accordance with federal requirements, including the Health Insurance Portability and Accountability Act, </a:t>
            </a:r>
            <a:r>
              <a:rPr lang="en-US" smtClean="0"/>
              <a:t>or HIPAA.</a:t>
            </a:r>
            <a:endParaRPr lang="en-US" dirty="0" smtClean="0"/>
          </a:p>
          <a:p>
            <a:pPr>
              <a:defRPr/>
            </a:pPr>
            <a:endParaRPr lang="en-US" dirty="0" smtClean="0"/>
          </a:p>
          <a:p>
            <a:pPr>
              <a:defRPr/>
            </a:pPr>
            <a:r>
              <a:rPr lang="en-US" dirty="0" smtClean="0"/>
              <a:t>Finally, it is important for motor carriers to consult regularly with legal counsel on all FMP related policies, procedures and practices.</a:t>
            </a:r>
          </a:p>
          <a:p>
            <a:pPr>
              <a:defRPr/>
            </a:pPr>
            <a:endParaRPr lang="en-US" b="1" dirty="0" smtClean="0"/>
          </a:p>
          <a:p>
            <a:pPr>
              <a:defRPr/>
            </a:pPr>
            <a:endParaRPr lang="en-US" dirty="0" smtClean="0"/>
          </a:p>
          <a:p>
            <a:pPr>
              <a:defRPr/>
            </a:pPr>
            <a:r>
              <a:rPr lang="en-US" dirty="0" smtClean="0"/>
              <a:t>_____________________________</a:t>
            </a:r>
          </a:p>
          <a:p>
            <a:pPr>
              <a:defRPr/>
            </a:pPr>
            <a:r>
              <a:rPr lang="en-US" b="1" dirty="0" smtClean="0"/>
              <a:t>Notes:</a:t>
            </a:r>
          </a:p>
          <a:p>
            <a:pPr>
              <a:defRPr/>
            </a:pPr>
            <a:r>
              <a:rPr lang="en-US" dirty="0" smtClean="0"/>
              <a:t>Maintain communication with drivers that have sleep disorders undergoing treatment</a:t>
            </a:r>
          </a:p>
          <a:p>
            <a:pPr>
              <a:defRPr/>
            </a:pPr>
            <a:endParaRPr lang="en-US" dirty="0" smtClean="0"/>
          </a:p>
          <a:p>
            <a:pPr>
              <a:defRPr/>
            </a:pPr>
            <a:r>
              <a:rPr lang="en-US" dirty="0" smtClean="0"/>
              <a:t>Maintain confidentiality of CMV driver health records, in accordance with federal requirements (in U.S., HIPAA)</a:t>
            </a:r>
          </a:p>
          <a:p>
            <a:pPr>
              <a:defRPr/>
            </a:pPr>
            <a:endParaRPr lang="en-US" dirty="0" smtClean="0"/>
          </a:p>
          <a:p>
            <a:pPr>
              <a:defRPr/>
            </a:pPr>
            <a:r>
              <a:rPr lang="en-US" dirty="0" smtClean="0"/>
              <a:t>Regularly consult with carrier legal counsel on all related policies, procedures, and practices </a:t>
            </a:r>
          </a:p>
          <a:p>
            <a:pPr>
              <a:defRPr/>
            </a:pPr>
            <a:endParaRPr lang="en-US" dirty="0" smtClean="0"/>
          </a:p>
          <a:p>
            <a:pPr>
              <a:defRPr/>
            </a:pPr>
            <a:endParaRPr lang="en-US" dirty="0" smtClean="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3592A7-ED29-42E7-9237-C7ACB776915C}" type="slidenum">
              <a:rPr lang="en-US" smtClean="0"/>
              <a:pPr eaLnBrk="1" hangingPunct="1"/>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In early 2006, Schneider National Inc., a leading North American carrier, implemented a comprehensive OSA program for their CMV drivers. They utilized a sleep apnea provider, Precision Pulmonary Diagnostics, to manage their OSA screening, testing, diagnosis, treatment, and compliance monitoring. Schneider National and Precision Pulmonary Diagnostics published a preliminary report on the benefits of their OSA Program. This report showed significant savings on medical costs for drivers that were diagnosed with OSA and received treatment, as well as a 73% reduction in preventable crashes among drivers on treatment for OSA. Schneider’s OSA program also reduced their driver turnover rate, which is normally very high across all carriers. Schneider reported that their retention rate for drivers on treatment for OSA was 2.3 times greater than for all company drivers.</a:t>
            </a:r>
          </a:p>
          <a:p>
            <a:endParaRPr lang="en-US" dirty="0" smtClean="0"/>
          </a:p>
          <a:p>
            <a:r>
              <a:rPr lang="en-US" dirty="0" smtClean="0"/>
              <a:t>_______________________</a:t>
            </a:r>
          </a:p>
          <a:p>
            <a:r>
              <a:rPr lang="en-US" b="1" dirty="0" smtClean="0"/>
              <a:t>Notes:</a:t>
            </a:r>
          </a:p>
          <a:p>
            <a:r>
              <a:rPr lang="en-US" dirty="0" smtClean="0"/>
              <a:t>Schneider National and Precision Pulmonary Diagnostics published a preliminary report on the benefits of their comprehensive OSA Program for CMV drivers:</a:t>
            </a:r>
          </a:p>
          <a:p>
            <a:endParaRPr lang="en-US" dirty="0" smtClean="0"/>
          </a:p>
          <a:p>
            <a:pPr>
              <a:buFontTx/>
              <a:buChar char="•"/>
            </a:pPr>
            <a:r>
              <a:rPr lang="en-US" dirty="0" smtClean="0"/>
              <a:t>Medical cost savings</a:t>
            </a:r>
          </a:p>
          <a:p>
            <a:pPr>
              <a:buFontTx/>
              <a:buChar char="•"/>
            </a:pPr>
            <a:r>
              <a:rPr lang="en-US" dirty="0" smtClean="0"/>
              <a:t>Reduced crashes</a:t>
            </a:r>
          </a:p>
          <a:p>
            <a:pPr>
              <a:buFontTx/>
              <a:buChar char="•"/>
            </a:pPr>
            <a:r>
              <a:rPr lang="en-US" dirty="0" smtClean="0"/>
              <a:t>Improved retention for OSA drivers</a:t>
            </a:r>
          </a:p>
          <a:p>
            <a:endParaRPr lang="en-US" dirty="0" smtClean="0"/>
          </a:p>
          <a:p>
            <a:r>
              <a:rPr lang="en-US" dirty="0" smtClean="0"/>
              <a:t>(Reference Berger et al. </a:t>
            </a:r>
            <a:r>
              <a:rPr lang="en-US" i="1" dirty="0" smtClean="0">
                <a:latin typeface="Times New Roman" pitchFamily="18" charset="0"/>
                <a:cs typeface="Times New Roman" pitchFamily="18" charset="0"/>
              </a:rPr>
              <a:t>A CORPORATE DRIVEN SLEEP APNEA DETECTION AND TREATMENT PROGRAM: RESULTS AND CHALLENGES)</a:t>
            </a:r>
            <a:endParaRPr lang="en-US" dirty="0" smtClean="0">
              <a:latin typeface="Times New Roman" pitchFamily="18" charset="0"/>
              <a:cs typeface="Times New Roman" pitchFamily="18" charset="0"/>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07DA06-8995-4A96-BCFA-92E1E0748D66}" type="slidenum">
              <a:rPr lang="en-US" smtClean="0"/>
              <a:pPr eaLnBrk="1" hangingPunct="1"/>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0" fontAlgn="base" hangingPunct="0"/>
            <a:r>
              <a:rPr lang="en-US" b="1" dirty="0" smtClean="0"/>
              <a:t>Narration: </a:t>
            </a:r>
            <a:r>
              <a:rPr lang="en-US" sz="1200" kern="1200" dirty="0" smtClean="0">
                <a:solidFill>
                  <a:schemeClr val="tx1"/>
                </a:solidFill>
                <a:effectLst/>
                <a:latin typeface="+mn-lt"/>
                <a:ea typeface="+mn-ea"/>
                <a:cs typeface="+mn-cs"/>
              </a:rPr>
              <a:t>Module 7 will cover what sleep disorders are, the corporate responsibilities and roles in identifying, treating, and managing sleep disorders, provide a step-by-step guide to developing and implementing a sleep disorders management program as well as strategies for providing driver support and encouragement, and a brief review and summary of the module.</a:t>
            </a:r>
          </a:p>
          <a:p>
            <a:endParaRPr lang="en-US" dirty="0" smtClean="0"/>
          </a:p>
          <a:p>
            <a:r>
              <a:rPr lang="en-US" b="1" dirty="0" smtClean="0"/>
              <a:t>_______________________</a:t>
            </a:r>
          </a:p>
          <a:p>
            <a:r>
              <a:rPr lang="en-US" b="1" dirty="0" smtClean="0"/>
              <a:t>Notes:</a:t>
            </a:r>
          </a:p>
          <a:p>
            <a:r>
              <a:rPr lang="en-US" dirty="0" smtClean="0"/>
              <a:t>The following five lessons will be discussed in Module 7:</a:t>
            </a:r>
          </a:p>
          <a:p>
            <a:endParaRPr lang="en-US" dirty="0" smtClean="0"/>
          </a:p>
          <a:p>
            <a:r>
              <a:rPr lang="en-US" dirty="0" smtClean="0"/>
              <a:t>Lesson 1 will provide an introduction to sleep disorders</a:t>
            </a:r>
          </a:p>
          <a:p>
            <a:r>
              <a:rPr lang="en-US" dirty="0" smtClean="0"/>
              <a:t>Lesson 2 will discuss corporate responsibilities and roles in identifying, treating, and managing sleep disorders</a:t>
            </a:r>
          </a:p>
          <a:p>
            <a:r>
              <a:rPr lang="en-US" dirty="0" smtClean="0"/>
              <a:t>Lesson 3 will provide a step-by-step guide to developing and implementing a sleep disorders management program</a:t>
            </a:r>
          </a:p>
          <a:p>
            <a:r>
              <a:rPr lang="en-US" dirty="0" smtClean="0"/>
              <a:t>Lesson 4 will provide strategies for providing driver support and encouragement</a:t>
            </a:r>
          </a:p>
          <a:p>
            <a:r>
              <a:rPr lang="en-US" dirty="0" smtClean="0"/>
              <a:t>Lesson 5 will provide a brief review and summary of Lessons 1-4</a:t>
            </a:r>
          </a:p>
          <a:p>
            <a:endParaRPr lang="en-US" b="1" dirty="0" smtClean="0"/>
          </a:p>
          <a:p>
            <a:endParaRPr lang="en-US" dirty="0" smtClean="0"/>
          </a:p>
          <a:p>
            <a:endParaRPr lang="en-US" dirty="0"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F6786A-777F-420A-8A8C-D46B1FBAD9D7}" type="slidenum">
              <a:rPr lang="en-US" smtClean="0"/>
              <a:pPr eaLnBrk="1" hangingPunct="1"/>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r>
              <a:rPr lang="en-US" sz="2000" b="1" dirty="0" smtClean="0"/>
              <a:t>Narration: </a:t>
            </a:r>
            <a:r>
              <a:rPr lang="en-US" sz="1200" kern="1200" dirty="0" smtClean="0">
                <a:solidFill>
                  <a:schemeClr val="tx1"/>
                </a:solidFill>
                <a:effectLst/>
                <a:latin typeface="+mn-lt"/>
                <a:ea typeface="+mn-ea"/>
                <a:cs typeface="+mn-cs"/>
              </a:rPr>
              <a:t>With a motor carrier-implemented sleep disorders program comes some legal risks and responsibilities for the carrier. It is the motor carrier’s responsibility to ensure a driver can safely operate a CMV. Currently no federal mandates, U.S. or Canadian, require carriers to screen or test drivers for OSA.  Regulations state that a person is physically qualified to operate a CMV if that person has no established medical history or clinical diagnosis of a respiratory dysfunction likely to interfere with the ability to control and drive a CMV safely.  FMCSA’s Advisory Criteria states that drivers with a respiratory dysfunction such as OSA should be referred to a specialist for further evaluation and therapy.</a:t>
            </a:r>
          </a:p>
          <a:p>
            <a:pPr>
              <a:defRPr/>
            </a:pPr>
            <a:endParaRPr lang="en-US" sz="1200" u="none" kern="1200" dirty="0" smtClean="0">
              <a:solidFill>
                <a:schemeClr val="tx1"/>
              </a:solidFill>
              <a:effectLst/>
              <a:latin typeface="+mn-lt"/>
              <a:ea typeface="+mn-ea"/>
              <a:cs typeface="+mn-cs"/>
            </a:endParaRPr>
          </a:p>
          <a:p>
            <a:pPr>
              <a:defRPr/>
            </a:pPr>
            <a:r>
              <a:rPr lang="en-US" sz="2000" dirty="0" smtClean="0"/>
              <a:t>Drivers in the U.S. are responsible for disclosing on their medical examination report if they have OSA; however drivers are often undiagnosed or may be fearful of disclosing a medically disqualifying condition to operate a CMV. Furthermore, FMCSA regulations do allow drivers with OSA to retain their medically qualified status to drive as long as they are being successfully treated for OSA. Canada does not currently have defined regulations in place regarding OSA and commercial drivers; however, proposals are being considered to amend the Canadian Council of Motor Transport Administrators, or CCMTA’s, Medical Standards for Drivers. </a:t>
            </a:r>
            <a:endParaRPr lang="en-US" sz="2000" i="1" dirty="0" smtClean="0"/>
          </a:p>
          <a:p>
            <a:pPr>
              <a:defRPr/>
            </a:pPr>
            <a:endParaRPr lang="en-US" sz="2000" b="1" dirty="0" smtClean="0"/>
          </a:p>
          <a:p>
            <a:pPr>
              <a:defRPr/>
            </a:pPr>
            <a:r>
              <a:rPr lang="en-US" sz="2000" dirty="0" smtClean="0"/>
              <a:t>_______________________</a:t>
            </a:r>
          </a:p>
          <a:p>
            <a:pPr>
              <a:defRPr/>
            </a:pPr>
            <a:r>
              <a:rPr lang="en-US" sz="2000" b="1" dirty="0" smtClean="0"/>
              <a:t>Notes:</a:t>
            </a:r>
          </a:p>
          <a:p>
            <a:pPr>
              <a:defRPr/>
            </a:pPr>
            <a:endParaRPr lang="en-US" sz="2000" dirty="0" smtClean="0"/>
          </a:p>
          <a:p>
            <a:pPr marL="742950" lvl="1" indent="-285750">
              <a:buFont typeface="Arial" pitchFamily="34" charset="0"/>
              <a:buChar char="•"/>
              <a:defRPr/>
            </a:pPr>
            <a:r>
              <a:rPr lang="en-US" sz="1200" kern="1200" dirty="0" smtClean="0">
                <a:solidFill>
                  <a:schemeClr val="tx1"/>
                </a:solidFill>
                <a:effectLst/>
                <a:latin typeface="+mn-lt"/>
                <a:ea typeface="+mn-ea"/>
                <a:cs typeface="+mn-cs"/>
              </a:rPr>
              <a:t>Motor carriers that implement a sleep disorders program may have some legal risks and responsibilities</a:t>
            </a:r>
          </a:p>
          <a:p>
            <a:pPr marL="742950" lvl="1" indent="-285750">
              <a:buFont typeface="Arial" pitchFamily="34" charset="0"/>
              <a:buChar char="•"/>
              <a:defRPr/>
            </a:pPr>
            <a:r>
              <a:rPr lang="en-US" sz="1600" dirty="0" smtClean="0"/>
              <a:t>Regulations do require that carriers not allow a driver with OSA to operate a CMV, if that driver has a condition, including sleep apnea, that would affect safe operation of the vehicle.</a:t>
            </a:r>
          </a:p>
          <a:p>
            <a:pPr marL="742950" lvl="1" indent="-285750">
              <a:buFont typeface="Arial" pitchFamily="34" charset="0"/>
              <a:buChar char="•"/>
              <a:defRPr/>
            </a:pPr>
            <a:r>
              <a:rPr lang="en-US" sz="1600" dirty="0" smtClean="0"/>
              <a:t>Successfully treated OSA drivers may retain their qualification to drive</a:t>
            </a:r>
          </a:p>
          <a:p>
            <a:pPr>
              <a:defRPr/>
            </a:pPr>
            <a:endParaRPr lang="en-US" dirty="0" smtClean="0"/>
          </a:p>
          <a:p>
            <a:pPr>
              <a:defRPr/>
            </a:pPr>
            <a:r>
              <a:rPr lang="en-US" i="1" dirty="0" smtClean="0"/>
              <a:t>Reference</a:t>
            </a:r>
            <a:r>
              <a:rPr lang="en-US" dirty="0" smtClean="0"/>
              <a:t/>
            </a:r>
            <a:br>
              <a:rPr lang="en-US" dirty="0" smtClean="0"/>
            </a:br>
            <a:r>
              <a:rPr lang="en-US" dirty="0" smtClean="0"/>
              <a:t>1. Pack A.I., </a:t>
            </a:r>
            <a:r>
              <a:rPr lang="en-US" dirty="0" err="1" smtClean="0"/>
              <a:t>Dinges</a:t>
            </a:r>
            <a:r>
              <a:rPr lang="en-US" dirty="0" smtClean="0"/>
              <a:t> D.F, &amp; </a:t>
            </a:r>
            <a:r>
              <a:rPr lang="en-US" dirty="0" err="1" smtClean="0"/>
              <a:t>Maislin</a:t>
            </a:r>
            <a:r>
              <a:rPr lang="en-US" dirty="0" smtClean="0"/>
              <a:t> G. (2002). A study of prevalence of sleep apnea among commercial truck drivers (Report No. DOT-RT-02-030). Washington, DC: U.S. Department of Transportation, FMCSA. </a:t>
            </a:r>
          </a:p>
          <a:p>
            <a:pPr>
              <a:defRPr/>
            </a:pPr>
            <a:endParaRPr lang="en-US" dirty="0" smtClean="0"/>
          </a:p>
          <a:p>
            <a:pPr>
              <a:defRPr/>
            </a:pPr>
            <a:endParaRPr lang="en-US" dirty="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BEF9AB-0273-4FBA-95C8-CBAF8EE8A9C1}" type="slidenum">
              <a:rPr lang="en-US" smtClean="0"/>
              <a:pPr eaLnBrk="1" hangingPunct="1"/>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sz="2000" b="1" dirty="0" smtClean="0"/>
              <a:t>Narration: </a:t>
            </a:r>
            <a:r>
              <a:rPr lang="en-US" sz="2000" dirty="0" smtClean="0"/>
              <a:t>Should a crash occur with injury and loss related to a CMV driver with OSA, litigation may follow for a variety of claims. The following are a few possible</a:t>
            </a:r>
            <a:r>
              <a:rPr lang="en-US" sz="2000" b="1" dirty="0" smtClean="0"/>
              <a:t> </a:t>
            </a:r>
            <a:r>
              <a:rPr lang="en-US" sz="2000" dirty="0" smtClean="0"/>
              <a:t>scenarios:</a:t>
            </a:r>
          </a:p>
          <a:p>
            <a:pPr>
              <a:defRPr/>
            </a:pPr>
            <a:endParaRPr lang="en-US" sz="2000" dirty="0" smtClean="0"/>
          </a:p>
          <a:p>
            <a:pPr marL="285750" indent="-285750">
              <a:buFont typeface="Arial" pitchFamily="34" charset="0"/>
              <a:buChar char="•"/>
              <a:defRPr/>
            </a:pPr>
            <a:r>
              <a:rPr lang="en-US" sz="1600" dirty="0" smtClean="0"/>
              <a:t>The carrier knew or should have known the CMV driver had a sleep disorder that should have prohibited them from driving until successfully treated. Evidence that could be used to support this claim may include driver medical examination reports, carrier health records, and/or reports of witnessed excessive daytime sleepiness in the workplace.</a:t>
            </a:r>
          </a:p>
          <a:p>
            <a:pPr marL="285750" indent="-285750">
              <a:buFont typeface="Arial" pitchFamily="34" charset="0"/>
              <a:buChar char="•"/>
              <a:defRPr/>
            </a:pPr>
            <a:endParaRPr lang="en-US" sz="1600" dirty="0" smtClean="0"/>
          </a:p>
          <a:p>
            <a:pPr marL="285750" indent="-285750">
              <a:buFont typeface="Arial" pitchFamily="34" charset="0"/>
              <a:buChar char="•"/>
              <a:defRPr/>
            </a:pPr>
            <a:r>
              <a:rPr lang="en-US" sz="1600" dirty="0" smtClean="0"/>
              <a:t>The carrier did not properly monitor or evaluate a driver with OSA who was undergoing PAP treatment and, on that basis, should have prohibited the driver from operating a CMV. Evidence that could be used to support this claim may include driver logs and/or electronic treatment records.</a:t>
            </a:r>
          </a:p>
          <a:p>
            <a:pPr marL="285750" indent="-285750">
              <a:buFont typeface="Arial" pitchFamily="34" charset="0"/>
              <a:buChar char="•"/>
              <a:defRPr/>
            </a:pPr>
            <a:endParaRPr lang="en-US" sz="1600" dirty="0" smtClean="0"/>
          </a:p>
          <a:p>
            <a:pPr marL="285750" indent="-285750">
              <a:buFont typeface="Arial" pitchFamily="34" charset="0"/>
              <a:buChar char="•"/>
              <a:defRPr/>
            </a:pPr>
            <a:r>
              <a:rPr lang="en-US" sz="1600" dirty="0" smtClean="0"/>
              <a:t>The carrier’s Fatigue Management Program was inappropriate or incomplete, or carrier management did not implement the FMP in the case of the driver with OSA involved in the crash. Evidence that could be used to support this claim may include carrier records and documentation, driver logs, or employee testimonials.</a:t>
            </a:r>
          </a:p>
          <a:p>
            <a:pPr>
              <a:defRPr/>
            </a:pPr>
            <a:endParaRPr lang="en-US" sz="2000" dirty="0" smtClean="0"/>
          </a:p>
          <a:p>
            <a:pPr>
              <a:defRPr/>
            </a:pPr>
            <a:r>
              <a:rPr lang="en-US" sz="2000" dirty="0" smtClean="0"/>
              <a:t>_________________________</a:t>
            </a:r>
          </a:p>
          <a:p>
            <a:pPr>
              <a:defRPr/>
            </a:pPr>
            <a:r>
              <a:rPr lang="en-US" sz="2000" b="1" dirty="0" smtClean="0"/>
              <a:t>Notes:</a:t>
            </a:r>
          </a:p>
          <a:p>
            <a:pPr>
              <a:defRPr/>
            </a:pPr>
            <a:r>
              <a:rPr lang="en-US" sz="2000" dirty="0" smtClean="0"/>
              <a:t>Should a crash occur with injury and loss related to a CMV driver with OSA, litigation may follow for a variety of claims:</a:t>
            </a:r>
          </a:p>
          <a:p>
            <a:pPr marL="742950" lvl="1" indent="-285750">
              <a:buFont typeface="Arial" pitchFamily="34" charset="0"/>
              <a:buChar char="•"/>
              <a:defRPr/>
            </a:pPr>
            <a:r>
              <a:rPr lang="en-US" sz="1600" dirty="0" smtClean="0"/>
              <a:t>Carrier knew or should have known the CMV driver had a sleep disorder that should have prohibited them from driving (evidence: driver medical examination reports, carrier health records, reports of witnessed EDS in the workplace, etc.)</a:t>
            </a:r>
          </a:p>
          <a:p>
            <a:pPr marL="742950" lvl="1" indent="-285750">
              <a:buFont typeface="Arial" pitchFamily="34" charset="0"/>
              <a:buChar char="•"/>
              <a:defRPr/>
            </a:pPr>
            <a:r>
              <a:rPr lang="en-US" sz="1600" dirty="0" smtClean="0"/>
              <a:t>Carrier did not properly monitor or evaluate a driver with OSA who was undergoing PAP treatment and, on that basis, should have prohibited driver from operating a CMV (evidence: driver logs, electronic treatment records, etc.)</a:t>
            </a:r>
          </a:p>
          <a:p>
            <a:pPr marL="742950" lvl="1" indent="-285750">
              <a:buFont typeface="Arial" pitchFamily="34" charset="0"/>
              <a:buChar char="•"/>
              <a:defRPr/>
            </a:pPr>
            <a:r>
              <a:rPr lang="en-US" sz="1600" dirty="0" smtClean="0"/>
              <a:t>Carrier’s FMP was inappropriate or incomplete, or carrier management did not implement the FMP in the case of driver with OSA involved in the crash.   </a:t>
            </a:r>
          </a:p>
          <a:p>
            <a:pPr>
              <a:defRPr/>
            </a:pPr>
            <a:endParaRPr lang="en-US" dirty="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D80CC2-C2C0-4FE0-917A-E33402CBC2DD}" type="slidenum">
              <a:rPr lang="en-US" smtClean="0"/>
              <a:pPr eaLnBrk="1" hangingPunct="1"/>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US" b="1" dirty="0" smtClean="0"/>
              <a:t>Narration:  </a:t>
            </a:r>
            <a:r>
              <a:rPr lang="en-US" dirty="0" smtClean="0"/>
              <a:t>Currently, U.S. regulations regarding OSA and CMV drivers are driven by the FMCSA. The FMCSA states that drivers with a medical history or diagnosis of any condition likely to interfere with their ability to safely drive, such as uncontrolled high blood pressure and untreated OSA, are not qualified to operate a CMV. FMCSA also recommends that drivers with newly diagnosed OSA should contact a qualified medical examiner to determine their fitness to operate a CMV. Finally, drivers determined to have moderate or severe OSA </a:t>
            </a:r>
            <a:r>
              <a:rPr lang="en-US" dirty="0" smtClean="0">
                <a:solidFill>
                  <a:srgbClr val="FF0000"/>
                </a:solidFill>
              </a:rPr>
              <a:t>may be </a:t>
            </a:r>
            <a:r>
              <a:rPr lang="en-US" dirty="0" smtClean="0"/>
              <a:t>disqualified from driving and may be requested to demonstrate successful OSA treatment in order to regain “qualified to drive” status.</a:t>
            </a:r>
          </a:p>
          <a:p>
            <a:pPr>
              <a:defRPr/>
            </a:pPr>
            <a:endParaRPr lang="en-US" dirty="0" smtClean="0"/>
          </a:p>
          <a:p>
            <a:pPr>
              <a:defRPr/>
            </a:pPr>
            <a:r>
              <a:rPr lang="en-US" dirty="0" smtClean="0"/>
              <a:t>More information can be found in the Implementation</a:t>
            </a:r>
            <a:r>
              <a:rPr lang="en-US" baseline="0" dirty="0" smtClean="0"/>
              <a:t> Manual, in the document titled, “</a:t>
            </a:r>
            <a:r>
              <a:rPr lang="en-US" dirty="0" smtClean="0"/>
              <a:t>FMCSA MEP Recommendations:</a:t>
            </a:r>
            <a:r>
              <a:rPr lang="en-US" baseline="0" dirty="0" smtClean="0"/>
              <a:t> Obstructive Sleep Apnea and Commercial Motor Vehicle Driver Safety</a:t>
            </a:r>
            <a:r>
              <a:rPr lang="en-US" dirty="0" smtClean="0"/>
              <a:t>.</a:t>
            </a:r>
          </a:p>
          <a:p>
            <a:pPr>
              <a:defRPr/>
            </a:pPr>
            <a:r>
              <a:rPr lang="en-US" dirty="0" smtClean="0"/>
              <a:t>_____________________________</a:t>
            </a:r>
          </a:p>
          <a:p>
            <a:pPr>
              <a:defRPr/>
            </a:pPr>
            <a:r>
              <a:rPr lang="en-US" b="1" dirty="0" smtClean="0"/>
              <a:t>Notes:</a:t>
            </a:r>
          </a:p>
          <a:p>
            <a:pPr>
              <a:defRPr/>
            </a:pPr>
            <a:r>
              <a:rPr lang="en-US" dirty="0" smtClean="0"/>
              <a:t>FMCSA Regulations regarding OSA and CMV drivers:</a:t>
            </a:r>
          </a:p>
          <a:p>
            <a:pPr>
              <a:defRPr/>
            </a:pPr>
            <a:endParaRPr lang="en-US" dirty="0" smtClean="0"/>
          </a:p>
          <a:p>
            <a:pPr lvl="1">
              <a:buFont typeface="Arial" pitchFamily="34" charset="0"/>
              <a:buChar char="•"/>
              <a:defRPr/>
            </a:pPr>
            <a:r>
              <a:rPr lang="en-US" sz="2400" dirty="0" smtClean="0"/>
              <a:t>Drivers with a medical history or diagnosis of any condition likely to interfere with ability to drive safely are not qualified to operate a CMV</a:t>
            </a:r>
          </a:p>
          <a:p>
            <a:pPr lvl="1">
              <a:buFont typeface="Arial" pitchFamily="34" charset="0"/>
              <a:buChar char="•"/>
              <a:defRPr/>
            </a:pPr>
            <a:r>
              <a:rPr lang="en-US" sz="1200" kern="1200" dirty="0" smtClean="0">
                <a:solidFill>
                  <a:schemeClr val="tx1"/>
                </a:solidFill>
                <a:effectLst/>
                <a:latin typeface="+mn-lt"/>
                <a:ea typeface="+mn-ea"/>
                <a:cs typeface="+mn-cs"/>
              </a:rPr>
              <a:t>Drivers newly diagnosed with OSA, and/or their doctor, should expect to consult with a medical qualifying examiner and the treating specialist to determine fitness to operate a CMV</a:t>
            </a:r>
          </a:p>
          <a:p>
            <a:pPr lvl="1">
              <a:buFont typeface="Arial" pitchFamily="34" charset="0"/>
              <a:buChar char="•"/>
              <a:defRPr/>
            </a:pPr>
            <a:r>
              <a:rPr lang="en-US" sz="1200" kern="1200" dirty="0" smtClean="0">
                <a:solidFill>
                  <a:schemeClr val="tx1"/>
                </a:solidFill>
                <a:effectLst/>
                <a:latin typeface="+mn-lt"/>
                <a:ea typeface="+mn-ea"/>
                <a:cs typeface="+mn-cs"/>
              </a:rPr>
              <a:t>Moderate or severe OSA may disqualify a driver until successful OSA treatment is demonstrated to the certifying medical examiner</a:t>
            </a:r>
          </a:p>
          <a:p>
            <a:r>
              <a:rPr lang="en-US" sz="1200" kern="1200" dirty="0" smtClean="0">
                <a:solidFill>
                  <a:schemeClr val="tx1"/>
                </a:solidFill>
                <a:effectLst/>
                <a:latin typeface="+mn-lt"/>
                <a:ea typeface="+mn-ea"/>
                <a:cs typeface="+mn-cs"/>
              </a:rPr>
              <a:t> </a:t>
            </a:r>
          </a:p>
          <a:p>
            <a:pPr>
              <a:defRPr/>
            </a:pPr>
            <a:endParaRPr lang="en-US" dirty="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208F07-E372-4FC5-B973-4AF0D02FA9C7}" type="slidenum">
              <a:rPr lang="en-US" smtClean="0"/>
              <a:pPr eaLnBrk="1" hangingPunct="1"/>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As of early 2012, Canada does not have defined regulations in place regarding OSA and commercial drivers; however, there are proposals under consideration to amend the Canadian Council of Motor Transport Administrators, or CCMTA’s, Medical Standards for Drivers. These proposals recommend that during driver medical assessments for fitness to drive, it is essential to screen for sleep disorders. Future CCMTA Regulations may also require that CMV drivers may operate any class of vehicle only if they have untreated OSA with an apnea hypopnea index, or AHI, which is an assessment of OSA severity, less than 20 events per hour without excessive daytime sleepiness, or have OSA but are being treated successfully for the disorder. Regulations may also prevent commercial drivers from operating any class of vehicle if they have experienced a crash associated with falling asleep until they are being successfully treated for the sleep disorder.</a:t>
            </a:r>
          </a:p>
          <a:p>
            <a:endParaRPr lang="en-US" dirty="0" smtClean="0"/>
          </a:p>
          <a:p>
            <a:r>
              <a:rPr lang="en-US" dirty="0" smtClean="0"/>
              <a:t>_____________________________</a:t>
            </a:r>
          </a:p>
          <a:p>
            <a:r>
              <a:rPr lang="en-US" b="1" dirty="0" smtClean="0"/>
              <a:t>Notes:</a:t>
            </a:r>
          </a:p>
          <a:p>
            <a:r>
              <a:rPr lang="en-US" dirty="0" smtClean="0"/>
              <a:t>Canadian initiatives regarding OSA and CMV drivers:</a:t>
            </a:r>
          </a:p>
          <a:p>
            <a:endParaRPr lang="en-US" dirty="0" smtClean="0"/>
          </a:p>
          <a:p>
            <a:pPr lvl="1"/>
            <a:r>
              <a:rPr lang="en-US" sz="2400" dirty="0" smtClean="0"/>
              <a:t>During driver medical assessment for fitness, examining physician should screen for sleep disorders</a:t>
            </a:r>
          </a:p>
          <a:p>
            <a:pPr lvl="1"/>
            <a:r>
              <a:rPr lang="en-US" sz="2400" dirty="0" smtClean="0"/>
              <a:t>Drivers may operate any class of vehicle under the following conditions</a:t>
            </a:r>
          </a:p>
          <a:p>
            <a:pPr lvl="2"/>
            <a:r>
              <a:rPr lang="en-US" sz="2000" dirty="0" smtClean="0"/>
              <a:t>Has untreated OSA with an Apnea Hypopnea Index (AHI) &lt;20 and has no EDS, or</a:t>
            </a:r>
          </a:p>
          <a:p>
            <a:pPr lvl="2"/>
            <a:r>
              <a:rPr lang="en-US" sz="2000" dirty="0" smtClean="0"/>
              <a:t>Has OSA that is treated successfully</a:t>
            </a:r>
          </a:p>
          <a:p>
            <a:pPr lvl="2"/>
            <a:r>
              <a:rPr lang="en-US" sz="2000" dirty="0" smtClean="0"/>
              <a:t>May not operate any class of vehicle if has experienced a crash associated with falling asleep until the sleep disorder has been treated successfully</a:t>
            </a:r>
          </a:p>
          <a:p>
            <a:pPr>
              <a:buFontTx/>
              <a:buChar char="•"/>
            </a:pPr>
            <a:endParaRPr lang="en-US" dirty="0" smtClean="0"/>
          </a:p>
          <a:p>
            <a:endParaRPr lang="en-US" dirty="0" smtClean="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1F1EB5-C126-4DFB-95D7-CEEEC3DC040D}" type="slidenum">
              <a:rPr lang="en-US" smtClean="0"/>
              <a:pPr eaLnBrk="1" hangingPunct="1"/>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No narration.</a:t>
            </a:r>
          </a:p>
          <a:p>
            <a:endParaRPr lang="en-US" b="1" dirty="0" smtClean="0"/>
          </a:p>
          <a:p>
            <a:r>
              <a:rPr lang="en-US" b="1" dirty="0" smtClean="0"/>
              <a:t>No notes</a:t>
            </a:r>
          </a:p>
          <a:p>
            <a:endParaRPr lang="en-US" b="1" dirty="0" smtClean="0"/>
          </a:p>
          <a:p>
            <a:r>
              <a:rPr lang="en-US" b="1" dirty="0" smtClean="0"/>
              <a:t>Answer: h. all of the above</a:t>
            </a: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4DEC39-F86B-4CB9-B7B3-147BA4C9C6E8}" type="slidenum">
              <a:rPr lang="en-US" smtClean="0"/>
              <a:pPr eaLnBrk="1" hangingPunct="1"/>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Answer: f. a, b, c, and d</a:t>
            </a: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1E1AE6-588D-4E15-80B3-2E3EAA02BD1B}" type="slidenum">
              <a:rPr lang="en-US" smtClean="0"/>
              <a:pPr eaLnBrk="1" hangingPunct="1"/>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smtClean="0"/>
              <a:t>Answer: e</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smtClean="0"/>
              <a:t>Answer: Education, Screening, Testing, Diagnosis, Treatment, Monitoring</a:t>
            </a:r>
            <a:endParaRPr lang="en-US" sz="1100" smtClean="0"/>
          </a:p>
          <a:p>
            <a:endParaRPr lang="en-US"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41942-B170-4FD1-9408-C99125FCD828}" type="slidenum">
              <a:rPr lang="en-US" smtClean="0"/>
              <a:pPr eaLnBrk="1" hangingPunct="1"/>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Answer: False</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CC791B-A722-4D62-B2E1-9F8EAFA0B741}" type="slidenum">
              <a:rPr lang="en-US" smtClean="0"/>
              <a:pPr eaLnBrk="1" hangingPunct="1"/>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b="1" dirty="0" smtClean="0"/>
              <a:t>Narration: </a:t>
            </a:r>
            <a:r>
              <a:rPr lang="en-US" dirty="0" smtClean="0"/>
              <a:t>Lesson 3 will provide guidance and recommendations for developing and implementing a sleep disorders management program in the Motor Carrier Industry.</a:t>
            </a:r>
          </a:p>
          <a:p>
            <a:pPr>
              <a:defRPr/>
            </a:pPr>
            <a:endParaRPr lang="en-US" dirty="0" smtClean="0"/>
          </a:p>
          <a:p>
            <a:pPr>
              <a:defRPr/>
            </a:pPr>
            <a:r>
              <a:rPr lang="en-US" dirty="0" smtClean="0"/>
              <a:t>_____________________</a:t>
            </a:r>
          </a:p>
          <a:p>
            <a:pPr>
              <a:defRPr/>
            </a:pPr>
            <a:r>
              <a:rPr lang="en-US" b="1" dirty="0" smtClean="0"/>
              <a:t>Notes:</a:t>
            </a:r>
          </a:p>
          <a:p>
            <a:pPr>
              <a:defRPr/>
            </a:pPr>
            <a:r>
              <a:rPr lang="en-US" dirty="0" smtClean="0"/>
              <a:t>Objectives of Lesson 3: </a:t>
            </a:r>
          </a:p>
          <a:p>
            <a:pPr marL="171450" indent="-171450">
              <a:buFont typeface="Arial" pitchFamily="34" charset="0"/>
              <a:buChar char="•"/>
              <a:defRPr/>
            </a:pPr>
            <a:r>
              <a:rPr lang="en-US" dirty="0" smtClean="0"/>
              <a:t>Company-wide awareness and education of sleep disorders</a:t>
            </a:r>
          </a:p>
          <a:p>
            <a:pPr marL="171450" indent="-171450">
              <a:buFont typeface="Arial" pitchFamily="34" charset="0"/>
              <a:buChar char="•"/>
              <a:defRPr/>
            </a:pPr>
            <a:r>
              <a:rPr lang="en-US" dirty="0" smtClean="0"/>
              <a:t>Identifying/screening drivers at risk for sleep disorders</a:t>
            </a:r>
          </a:p>
          <a:p>
            <a:pPr marL="171450" indent="-171450">
              <a:buFont typeface="Arial" pitchFamily="34" charset="0"/>
              <a:buChar char="•"/>
              <a:defRPr/>
            </a:pPr>
            <a:r>
              <a:rPr lang="en-US" dirty="0" smtClean="0"/>
              <a:t>Sleep disorders testing</a:t>
            </a:r>
          </a:p>
          <a:p>
            <a:pPr marL="171450" indent="-171450">
              <a:buFont typeface="Arial" pitchFamily="34" charset="0"/>
              <a:buChar char="•"/>
              <a:defRPr/>
            </a:pPr>
            <a:r>
              <a:rPr lang="en-US" dirty="0" smtClean="0"/>
              <a:t>Sleep disorders treatment</a:t>
            </a:r>
          </a:p>
          <a:p>
            <a:pPr marL="171450" indent="-171450">
              <a:buFont typeface="Arial" pitchFamily="34" charset="0"/>
              <a:buChar char="•"/>
              <a:defRPr/>
            </a:pPr>
            <a:r>
              <a:rPr lang="en-US" dirty="0" smtClean="0"/>
              <a:t>Sleep disorders treatment monitoring</a:t>
            </a:r>
          </a:p>
          <a:p>
            <a:pPr>
              <a:defRPr/>
            </a:pPr>
            <a:endParaRPr lang="en-US" dirty="0"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A6F885-C416-4E5A-AA7E-EBFE2CE8E73C}" type="slidenum">
              <a:rPr lang="en-US" smtClean="0"/>
              <a:pPr eaLnBrk="1" hangingPunct="1"/>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Lesson 1 provides an introduction to sleep disorders including Obstructive Sleep Apnea.</a:t>
            </a:r>
          </a:p>
          <a:p>
            <a:endParaRPr lang="en-US" b="1" dirty="0" smtClean="0"/>
          </a:p>
          <a:p>
            <a:r>
              <a:rPr lang="en-US" dirty="0" smtClean="0"/>
              <a:t>______________________</a:t>
            </a:r>
          </a:p>
          <a:p>
            <a:r>
              <a:rPr lang="en-US" b="1" dirty="0" smtClean="0"/>
              <a:t>Notes:</a:t>
            </a:r>
          </a:p>
          <a:p>
            <a:r>
              <a:rPr lang="en-US" dirty="0" smtClean="0"/>
              <a:t>Objectives of Lesson 1:</a:t>
            </a:r>
          </a:p>
          <a:p>
            <a:endParaRPr lang="en-US" dirty="0" smtClean="0"/>
          </a:p>
          <a:p>
            <a:r>
              <a:rPr lang="en-US" dirty="0" smtClean="0"/>
              <a:t>Define and characterize sleep disorders, including OSA</a:t>
            </a:r>
          </a:p>
          <a:p>
            <a:r>
              <a:rPr lang="en-US" dirty="0" smtClean="0"/>
              <a:t>Warning signs/symptoms of OSA</a:t>
            </a:r>
          </a:p>
          <a:p>
            <a:r>
              <a:rPr lang="en-US" dirty="0" smtClean="0"/>
              <a:t>Preventative measures for OSA</a:t>
            </a:r>
          </a:p>
          <a:p>
            <a:r>
              <a:rPr lang="en-US" dirty="0" smtClean="0"/>
              <a:t>OSA treatments </a:t>
            </a:r>
          </a:p>
          <a:p>
            <a:r>
              <a:rPr lang="en-US" dirty="0" smtClean="0"/>
              <a:t>Barriers to OSA treatment-compliance issues</a:t>
            </a:r>
          </a:p>
          <a:p>
            <a:endParaRPr lang="en-US" dirty="0"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A689BC-54F4-4417-B794-39BAA426FC9C}" type="slidenum">
              <a:rPr lang="en-US" smtClean="0"/>
              <a:pPr eaLnBrk="1" hangingPunct="1"/>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Narration: </a:t>
            </a:r>
            <a:r>
              <a:rPr lang="en-US" b="0" dirty="0" smtClean="0"/>
              <a:t>Implementing</a:t>
            </a:r>
            <a:r>
              <a:rPr lang="en-US" b="0" baseline="0" dirty="0" smtClean="0"/>
              <a:t> a sleep disorders management program for your company can seem like a big undertaking, but with proper guidance and commitment to the program, it can be done and will be very rewarding. The remaining lessons in Module 7 will discuss the following step-by-step instructions to guide you in implementing a sleep disorders management program for commercial vehicle operations:</a:t>
            </a:r>
          </a:p>
          <a:p>
            <a:endParaRPr lang="en-US" b="0" baseline="0" dirty="0" smtClean="0"/>
          </a:p>
          <a:p>
            <a:pPr marL="228600" indent="-228600">
              <a:buAutoNum type="arabicPeriod"/>
            </a:pPr>
            <a:r>
              <a:rPr lang="en-US" b="0" baseline="0" dirty="0" smtClean="0"/>
              <a:t>Educate and raise awareness about sleep disorders and the program;</a:t>
            </a:r>
          </a:p>
          <a:p>
            <a:pPr marL="228600" indent="-228600">
              <a:buAutoNum type="arabicPeriod"/>
            </a:pPr>
            <a:r>
              <a:rPr lang="en-US" b="0" baseline="0" dirty="0" smtClean="0"/>
              <a:t>Screen  for sleep disorders;</a:t>
            </a:r>
          </a:p>
          <a:p>
            <a:pPr marL="228600" indent="-228600">
              <a:buAutoNum type="arabicPeriod"/>
            </a:pPr>
            <a:r>
              <a:rPr lang="en-US" b="0" baseline="0" dirty="0" smtClean="0"/>
              <a:t>Test;</a:t>
            </a:r>
          </a:p>
          <a:p>
            <a:pPr marL="228600" indent="-228600">
              <a:buAutoNum type="arabicPeriod"/>
            </a:pPr>
            <a:r>
              <a:rPr lang="en-US" b="0" baseline="0" dirty="0" smtClean="0"/>
              <a:t>Treatment;</a:t>
            </a:r>
          </a:p>
          <a:p>
            <a:pPr marL="228600" indent="-228600">
              <a:buAutoNum type="arabicPeriod"/>
            </a:pPr>
            <a:r>
              <a:rPr lang="en-US" b="0" baseline="0" dirty="0" smtClean="0"/>
              <a:t>Monitor sleep disorders and treatment compliance; and</a:t>
            </a:r>
          </a:p>
          <a:p>
            <a:pPr marL="228600" indent="-228600">
              <a:buAutoNum type="arabicPeriod"/>
            </a:pPr>
            <a:r>
              <a:rPr lang="en-US" b="0" baseline="0" dirty="0" smtClean="0"/>
              <a:t>Follow-up and medical management with participants.</a:t>
            </a:r>
          </a:p>
          <a:p>
            <a:pPr marL="228600" indent="-228600">
              <a:buAutoNum type="arabicPeriod"/>
            </a:pPr>
            <a:endParaRPr lang="en-US" b="0" baseline="0" dirty="0" smtClean="0"/>
          </a:p>
          <a:p>
            <a:pPr marL="0" indent="0">
              <a:buNone/>
            </a:pPr>
            <a:endParaRPr lang="en-US" b="1" baseline="0" dirty="0" smtClean="0"/>
          </a:p>
          <a:p>
            <a:pPr marL="0" indent="0">
              <a:buNone/>
            </a:pPr>
            <a:r>
              <a:rPr lang="en-US" b="1" baseline="0" dirty="0" smtClean="0"/>
              <a:t>Notes:</a:t>
            </a:r>
          </a:p>
          <a:p>
            <a:pPr marL="0" indent="0">
              <a:buNone/>
            </a:pPr>
            <a:r>
              <a:rPr lang="en-US" b="0" dirty="0" smtClean="0"/>
              <a:t>The remaining lessons in Module 7 will discuss the following step-by-step instructions to guide you in implementing a sleep disorders management program for commercial vehicle operations:</a:t>
            </a:r>
          </a:p>
          <a:p>
            <a:pPr marL="0" indent="0">
              <a:buNone/>
            </a:pPr>
            <a:endParaRPr lang="en-US" b="0" dirty="0" smtClean="0"/>
          </a:p>
          <a:p>
            <a:pPr marL="0" indent="0">
              <a:buNone/>
            </a:pPr>
            <a:r>
              <a:rPr lang="en-US" b="0" dirty="0" smtClean="0"/>
              <a:t>Educate and raise awareness about sleep disorders and the program</a:t>
            </a:r>
          </a:p>
          <a:p>
            <a:pPr marL="0" indent="0">
              <a:buNone/>
            </a:pPr>
            <a:r>
              <a:rPr lang="en-US" b="0" dirty="0" smtClean="0"/>
              <a:t>Screening for sleep disorders</a:t>
            </a:r>
          </a:p>
          <a:p>
            <a:pPr marL="0" indent="0">
              <a:buNone/>
            </a:pPr>
            <a:r>
              <a:rPr lang="en-US" b="0" dirty="0" smtClean="0"/>
              <a:t>Testing</a:t>
            </a:r>
          </a:p>
          <a:p>
            <a:pPr marL="0" indent="0">
              <a:buNone/>
            </a:pPr>
            <a:r>
              <a:rPr lang="en-US" b="0" dirty="0" smtClean="0"/>
              <a:t>Treatment</a:t>
            </a:r>
          </a:p>
          <a:p>
            <a:pPr marL="0" indent="0">
              <a:buNone/>
            </a:pPr>
            <a:r>
              <a:rPr lang="en-US" b="0" dirty="0" smtClean="0"/>
              <a:t>Monitoring sleep disorders and treatment compliance</a:t>
            </a:r>
          </a:p>
          <a:p>
            <a:pPr marL="0" indent="0">
              <a:buNone/>
            </a:pPr>
            <a:r>
              <a:rPr lang="en-US" b="0" dirty="0" smtClean="0"/>
              <a:t>Follow-up and medical management with participants.</a:t>
            </a:r>
          </a:p>
          <a:p>
            <a:pPr marL="0" indent="0">
              <a:buNone/>
            </a:pPr>
            <a:endParaRPr lang="en-US" b="1" dirty="0"/>
          </a:p>
        </p:txBody>
      </p:sp>
      <p:sp>
        <p:nvSpPr>
          <p:cNvPr id="4" name="Slide Number Placeholder 3"/>
          <p:cNvSpPr>
            <a:spLocks noGrp="1"/>
          </p:cNvSpPr>
          <p:nvPr>
            <p:ph type="sldNum" sz="quarter" idx="10"/>
          </p:nvPr>
        </p:nvSpPr>
        <p:spPr/>
        <p:txBody>
          <a:bodyPr/>
          <a:lstStyle/>
          <a:p>
            <a:pPr>
              <a:defRPr/>
            </a:pPr>
            <a:fld id="{238D90F0-C228-4176-9586-45E7DFA304BA}" type="slidenum">
              <a:rPr lang="en-US" smtClean="0"/>
              <a:pPr>
                <a:defRPr/>
              </a:pPr>
              <a:t>40</a:t>
            </a:fld>
            <a:endParaRPr lang="en-US"/>
          </a:p>
        </p:txBody>
      </p:sp>
    </p:spTree>
    <p:extLst>
      <p:ext uri="{BB962C8B-B14F-4D97-AF65-F5344CB8AC3E}">
        <p14:creationId xmlns:p14="http://schemas.microsoft.com/office/powerpoint/2010/main" val="983305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defRPr/>
            </a:pPr>
            <a:r>
              <a:rPr lang="en-US" b="1" dirty="0" smtClean="0"/>
              <a:t>Narration: </a:t>
            </a:r>
            <a:r>
              <a:rPr lang="en-US" dirty="0" smtClean="0"/>
              <a:t>Education is a key element of a sleep disorders management program as part of a successful Fatigue Management Program. Educating all company players, including company executives, management, staff, and drivers about OSA and sleep disorders is key for gaining support, buy-in, and acceptance for a carrier-implemented sleep disorders management program. It is important to educate company players on the signs and symptoms of OSA and other sleep disorders, the health and safety implications of OSA, and testing and treatment options. Ensure that all company players are aware of their roles and responsibilities at every point in the sleep disorders management program in order to make sure it is successful.</a:t>
            </a:r>
          </a:p>
          <a:p>
            <a:pPr eaLnBrk="1" hangingPunct="1">
              <a:defRPr/>
            </a:pPr>
            <a:endParaRPr lang="en-US" dirty="0" smtClean="0"/>
          </a:p>
          <a:p>
            <a:pPr eaLnBrk="1" hangingPunct="1">
              <a:defRPr/>
            </a:pPr>
            <a:r>
              <a:rPr lang="en-US" dirty="0" smtClean="0"/>
              <a:t>______________________</a:t>
            </a:r>
          </a:p>
          <a:p>
            <a:pPr marL="171450" indent="-171450" eaLnBrk="1" hangingPunct="1">
              <a:buFont typeface="Arial" pitchFamily="34" charset="0"/>
              <a:buNone/>
              <a:defRPr/>
            </a:pPr>
            <a:r>
              <a:rPr lang="en-US" b="1" dirty="0" smtClean="0"/>
              <a:t>Notes:</a:t>
            </a:r>
          </a:p>
          <a:p>
            <a:pPr marL="171450" indent="-171450" eaLnBrk="1" hangingPunct="1">
              <a:buFont typeface="Arial" pitchFamily="34" charset="0"/>
              <a:buChar char="•"/>
              <a:defRPr/>
            </a:pPr>
            <a:r>
              <a:rPr lang="en-US" dirty="0" smtClean="0"/>
              <a:t>Educate and increase awareness of OSA among </a:t>
            </a:r>
            <a:r>
              <a:rPr lang="en-US" i="1" dirty="0" smtClean="0"/>
              <a:t>all </a:t>
            </a:r>
            <a:r>
              <a:rPr lang="en-US" dirty="0" smtClean="0"/>
              <a:t>company players (driver, staff, management, company officials, etc.).</a:t>
            </a:r>
          </a:p>
          <a:p>
            <a:pPr lvl="1" eaLnBrk="1" hangingPunct="1">
              <a:buFont typeface="Arial" charset="0"/>
              <a:buChar char="–"/>
              <a:defRPr/>
            </a:pPr>
            <a:r>
              <a:rPr lang="en-US" dirty="0" smtClean="0"/>
              <a:t> Overview and discuss common signs and symptoms of OSA and other common sleep disorders.</a:t>
            </a:r>
          </a:p>
          <a:p>
            <a:pPr lvl="1" eaLnBrk="1" hangingPunct="1">
              <a:buFont typeface="Arial" charset="0"/>
              <a:buChar char="–"/>
              <a:defRPr/>
            </a:pPr>
            <a:r>
              <a:rPr lang="en-US" dirty="0" smtClean="0"/>
              <a:t> Discuss health and safety implications of OSA.</a:t>
            </a:r>
          </a:p>
          <a:p>
            <a:pPr lvl="1" eaLnBrk="1" hangingPunct="1">
              <a:buFont typeface="Arial" charset="0"/>
              <a:buChar char="–"/>
              <a:defRPr/>
            </a:pPr>
            <a:r>
              <a:rPr lang="en-US" dirty="0" smtClean="0"/>
              <a:t> Highlight OSA testing and treatment information.</a:t>
            </a:r>
          </a:p>
          <a:p>
            <a:pPr lvl="1" eaLnBrk="1" hangingPunct="1">
              <a:buFont typeface="Arial" charset="0"/>
              <a:buChar char="–"/>
              <a:defRPr/>
            </a:pPr>
            <a:r>
              <a:rPr lang="en-US" dirty="0" smtClean="0"/>
              <a:t> Discuss carrier’s sleep disorders program.</a:t>
            </a:r>
          </a:p>
          <a:p>
            <a:pPr marL="1085850" lvl="2" indent="-171450" eaLnBrk="1" hangingPunct="1">
              <a:buFont typeface="Arial" pitchFamily="34" charset="0"/>
              <a:buChar char="•"/>
              <a:defRPr/>
            </a:pPr>
            <a:r>
              <a:rPr lang="en-US" dirty="0" smtClean="0"/>
              <a:t>What are everyone’s roles and responsibilities at every point in the program (screening, testing, diagnosis, treatment, monitoring, follow-up, etc.)?</a:t>
            </a:r>
          </a:p>
          <a:p>
            <a:pPr marL="1085850" lvl="2" indent="-171450" eaLnBrk="1" hangingPunct="1">
              <a:buFont typeface="Arial" pitchFamily="34" charset="0"/>
              <a:buChar char="•"/>
              <a:defRPr/>
            </a:pPr>
            <a:r>
              <a:rPr lang="en-US" dirty="0" smtClean="0"/>
              <a:t>Discuss the carriers’ policies and procedures regarding the sleep disorders program.</a:t>
            </a:r>
          </a:p>
          <a:p>
            <a:pPr>
              <a:defRPr/>
            </a:pPr>
            <a:endParaRPr lang="en-US" dirty="0"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2097B6-24B3-4916-8867-EBE2E8BD2B2B}" type="slidenum">
              <a:rPr lang="en-US" smtClean="0"/>
              <a:pPr eaLnBrk="1" hangingPunct="1"/>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b="1" dirty="0" smtClean="0"/>
              <a:t>Narration: </a:t>
            </a:r>
            <a:r>
              <a:rPr lang="en-US" dirty="0" smtClean="0"/>
              <a:t>Carriers that have implemented a sleep disorders program for their drivers recommended using announcements, fliers, newsletters, and videos as outlets for distributing information about OSA and sleep disorders, as well as information about the carrier’s sleep disorders program. Carriers also found testimonials from drivers who had positive experiences with the sleep disorders program to be useful for disseminating information and providing support to other drivers.</a:t>
            </a:r>
          </a:p>
          <a:p>
            <a:pPr>
              <a:defRPr/>
            </a:pPr>
            <a:endParaRPr lang="en-US" dirty="0" smtClean="0"/>
          </a:p>
          <a:p>
            <a:pPr eaLnBrk="1" hangingPunct="1">
              <a:defRPr/>
            </a:pPr>
            <a:r>
              <a:rPr lang="en-US" dirty="0" smtClean="0"/>
              <a:t>______________________</a:t>
            </a:r>
          </a:p>
          <a:p>
            <a:pPr marL="171450" indent="-171450" eaLnBrk="1" hangingPunct="1">
              <a:buFont typeface="Arial" pitchFamily="34" charset="0"/>
              <a:buNone/>
              <a:defRPr/>
            </a:pPr>
            <a:r>
              <a:rPr lang="en-US" b="1" dirty="0" smtClean="0"/>
              <a:t>Notes:</a:t>
            </a:r>
          </a:p>
          <a:p>
            <a:pPr>
              <a:defRPr/>
            </a:pPr>
            <a:endParaRPr lang="en-US" dirty="0" smtClean="0"/>
          </a:p>
          <a:p>
            <a:pPr>
              <a:defRPr/>
            </a:pPr>
            <a:r>
              <a:rPr lang="en-US" dirty="0" smtClean="0"/>
              <a:t>Distribute information about OSA and sleep disorders using:</a:t>
            </a:r>
          </a:p>
          <a:p>
            <a:pPr>
              <a:buFont typeface="Arial" pitchFamily="34" charset="0"/>
              <a:buChar char="•"/>
              <a:defRPr/>
            </a:pPr>
            <a:r>
              <a:rPr lang="en-US" dirty="0" smtClean="0"/>
              <a:t>Announcements</a:t>
            </a:r>
          </a:p>
          <a:p>
            <a:pPr>
              <a:buFont typeface="Arial" pitchFamily="34" charset="0"/>
              <a:buChar char="•"/>
              <a:defRPr/>
            </a:pPr>
            <a:r>
              <a:rPr lang="en-US" dirty="0" smtClean="0"/>
              <a:t>Fliers</a:t>
            </a:r>
          </a:p>
          <a:p>
            <a:pPr>
              <a:buFont typeface="Arial" pitchFamily="34" charset="0"/>
              <a:buChar char="•"/>
              <a:defRPr/>
            </a:pPr>
            <a:r>
              <a:rPr lang="en-US" dirty="0" smtClean="0"/>
              <a:t>Newsletters</a:t>
            </a:r>
          </a:p>
          <a:p>
            <a:pPr>
              <a:buFont typeface="Arial" pitchFamily="34" charset="0"/>
              <a:buChar char="•"/>
              <a:defRPr/>
            </a:pPr>
            <a:r>
              <a:rPr lang="en-US" dirty="0" smtClean="0"/>
              <a:t>Videos</a:t>
            </a:r>
          </a:p>
          <a:p>
            <a:pPr>
              <a:buFont typeface="Arial" pitchFamily="34" charset="0"/>
              <a:buChar char="•"/>
              <a:defRPr/>
            </a:pPr>
            <a:endParaRPr lang="en-US" dirty="0" smtClean="0"/>
          </a:p>
          <a:p>
            <a:pPr>
              <a:buFont typeface="Arial" pitchFamily="34" charset="0"/>
              <a:buNone/>
              <a:defRPr/>
            </a:pPr>
            <a:r>
              <a:rPr lang="en-US" dirty="0" smtClean="0"/>
              <a:t>Educate employees on the carrier’s sleep disorders program by providing:</a:t>
            </a:r>
          </a:p>
          <a:p>
            <a:pPr>
              <a:buFont typeface="Arial" pitchFamily="34" charset="0"/>
              <a:buChar char="•"/>
              <a:defRPr/>
            </a:pPr>
            <a:r>
              <a:rPr lang="en-US" dirty="0" smtClean="0"/>
              <a:t>Details of the OSA program</a:t>
            </a:r>
          </a:p>
          <a:p>
            <a:pPr>
              <a:buFont typeface="Arial" pitchFamily="34" charset="0"/>
              <a:buChar char="•"/>
              <a:defRPr/>
            </a:pPr>
            <a:r>
              <a:rPr lang="en-US" dirty="0" smtClean="0"/>
              <a:t>Disclose policies and procedures</a:t>
            </a:r>
          </a:p>
          <a:p>
            <a:pPr>
              <a:buFont typeface="Arial" pitchFamily="34" charset="0"/>
              <a:buChar char="•"/>
              <a:defRPr/>
            </a:pPr>
            <a:endParaRPr lang="en-US" dirty="0" smtClean="0"/>
          </a:p>
          <a:p>
            <a:pPr>
              <a:buFont typeface="Arial" pitchFamily="34" charset="0"/>
              <a:buNone/>
              <a:defRPr/>
            </a:pPr>
            <a:r>
              <a:rPr lang="en-US" dirty="0" smtClean="0"/>
              <a:t>Driver testimonials to disseminate information and provide support to other drivers</a:t>
            </a:r>
          </a:p>
          <a:p>
            <a:pPr>
              <a:buFont typeface="Arial" pitchFamily="34" charset="0"/>
              <a:buChar char="•"/>
              <a:defRPr/>
            </a:pPr>
            <a:endParaRPr lang="en-US" dirty="0" smtClean="0"/>
          </a:p>
          <a:p>
            <a:pPr>
              <a:buFont typeface="Arial" pitchFamily="34" charset="0"/>
              <a:buNone/>
              <a:defRPr/>
            </a:pPr>
            <a:endParaRPr lang="en-US" dirty="0" smtClean="0"/>
          </a:p>
          <a:p>
            <a:pPr>
              <a:defRPr/>
            </a:pPr>
            <a:endParaRPr lang="en-US" dirty="0" smtClean="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1A87408-9438-4FEF-B7A0-20C20B26AD67}" type="slidenum">
              <a:rPr lang="en-US" smtClean="0"/>
              <a:pPr eaLnBrk="1" hangingPunct="1"/>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Narration: </a:t>
            </a:r>
            <a:r>
              <a:rPr lang="en-US" dirty="0" smtClean="0"/>
              <a:t>With OSA, education should accompany health and wellness education, as OSA is largely related to being overweight and obesity. Providing employees with information on how their lifestyle choices and behaviors impact not only their overall health but also their sleep health. This is important for garnering acceptance of a sleep disorders program and health behavior changes. CMV drivers, specifically, would benefit from information on eating healthy while on the road. Tips on how to pack, store, and cook nutritious meals and snacks on the road, as well as making healthy choices at truck stops, fast food restaurants, and diners, would be useful information to share with CMV drivers. Additionally, suggestions for increasing physical activity and exercising while on the road, whether it be walking laps around truck stop parking lots or storing resistance bands in their cabs for use on breaks, would help CMV drivers initiate positive health behavior changes. Finally, providing basic education on what is a healthy weight and how weight control can improve overall health and sleep health. Involving your company’s Occupational Health team or other qualified health professionals is recommended for health education and coaching.</a:t>
            </a:r>
          </a:p>
          <a:p>
            <a:pPr>
              <a:defRPr/>
            </a:pPr>
            <a:endParaRPr lang="en-US" dirty="0" smtClean="0"/>
          </a:p>
          <a:p>
            <a:pPr>
              <a:defRPr/>
            </a:pPr>
            <a:r>
              <a:rPr lang="en-US" dirty="0" smtClean="0"/>
              <a:t>Additionally, providing employees with information on treatment options for sleep disorders is important for gaining their acceptance and compliance of a sleep disorders management program. Highlighting PAP treatment as the most beneficial therapy for OSA and educating them on the technologies and proper use is key. Additionally, educating employees on alternative treatment options, such as surgery, or those that may be used in conjunction with PAP treatment, such as weight loss, is also recommended.</a:t>
            </a:r>
          </a:p>
          <a:p>
            <a:pPr>
              <a:defRPr/>
            </a:pPr>
            <a:endParaRPr lang="en-US" dirty="0" smtClean="0"/>
          </a:p>
          <a:p>
            <a:pPr eaLnBrk="1" hangingPunct="1">
              <a:defRPr/>
            </a:pPr>
            <a:r>
              <a:rPr lang="en-US" dirty="0" smtClean="0"/>
              <a:t>______________________</a:t>
            </a:r>
          </a:p>
          <a:p>
            <a:pPr marL="171450" indent="-171450" eaLnBrk="1" hangingPunct="1">
              <a:buFont typeface="Arial" pitchFamily="34" charset="0"/>
              <a:buNone/>
              <a:defRPr/>
            </a:pPr>
            <a:r>
              <a:rPr lang="en-US" b="1" dirty="0" smtClean="0"/>
              <a:t>Notes:</a:t>
            </a:r>
          </a:p>
          <a:p>
            <a:pPr>
              <a:defRPr/>
            </a:pPr>
            <a:r>
              <a:rPr lang="en-US" dirty="0" smtClean="0"/>
              <a:t>Include health and wellness education as part of a company driven sleep disorders management program</a:t>
            </a:r>
          </a:p>
          <a:p>
            <a:pPr>
              <a:buFont typeface="Arial" pitchFamily="34" charset="0"/>
              <a:buChar char="•"/>
              <a:defRPr/>
            </a:pPr>
            <a:r>
              <a:rPr lang="en-US" dirty="0" smtClean="0"/>
              <a:t>How lifestyle impacts sleep health</a:t>
            </a:r>
          </a:p>
          <a:p>
            <a:pPr>
              <a:buFont typeface="Arial" pitchFamily="34" charset="0"/>
              <a:buChar char="•"/>
              <a:defRPr/>
            </a:pPr>
            <a:r>
              <a:rPr lang="en-US" dirty="0" smtClean="0"/>
              <a:t>Information on eating healthy and incorporating exercise on the road</a:t>
            </a:r>
          </a:p>
          <a:p>
            <a:pPr>
              <a:buFont typeface="Arial" pitchFamily="34" charset="0"/>
              <a:buChar char="•"/>
              <a:defRPr/>
            </a:pPr>
            <a:r>
              <a:rPr lang="en-US" dirty="0" smtClean="0"/>
              <a:t>Weight loss and weight control</a:t>
            </a:r>
          </a:p>
          <a:p>
            <a:pPr>
              <a:buFont typeface="Arial" pitchFamily="34" charset="0"/>
              <a:buChar char="•"/>
              <a:defRPr/>
            </a:pPr>
            <a:endParaRPr lang="en-US" dirty="0" smtClean="0"/>
          </a:p>
          <a:p>
            <a:pPr>
              <a:buFont typeface="Arial" pitchFamily="34" charset="0"/>
              <a:buNone/>
              <a:defRPr/>
            </a:pPr>
            <a:r>
              <a:rPr lang="en-US" dirty="0" smtClean="0"/>
              <a:t>Educate employees on treatment options for sleep disorders</a:t>
            </a:r>
          </a:p>
          <a:p>
            <a:pPr>
              <a:buFont typeface="Arial" pitchFamily="34" charset="0"/>
              <a:buChar char="•"/>
              <a:defRPr/>
            </a:pPr>
            <a:r>
              <a:rPr lang="en-US" dirty="0" smtClean="0"/>
              <a:t>PAP treatment</a:t>
            </a:r>
          </a:p>
          <a:p>
            <a:pPr>
              <a:buFont typeface="Arial" pitchFamily="34" charset="0"/>
              <a:buChar char="•"/>
              <a:defRPr/>
            </a:pPr>
            <a:r>
              <a:rPr lang="en-US" dirty="0" smtClean="0"/>
              <a:t>Alternative treatments, including surgery and weight loss</a:t>
            </a: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565A42-2DED-4A6D-B89B-B77B49EE4D4A}" type="slidenum">
              <a:rPr lang="en-US" smtClean="0"/>
              <a:pPr eaLnBrk="1" hangingPunct="1"/>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Narration: </a:t>
            </a:r>
            <a:r>
              <a:rPr lang="en-US" dirty="0" smtClean="0"/>
              <a:t>Finally, educating employees on how OSA is successfully treated is important. It is crucial to highlight that adequate PAP compliance is defined as usage for at least 4 hours a night for 70% of nights, and that meeting these compliance standards is crucial to effectively treat OSA. Educating employees on the immediate benefits that accompany adequate PAP usage, for instance feelings of restfulness and more energy, may also encourage their acceptance of the sleep disorders management program. Since drivers with diagnosed OSA are required to be on treatment in order to maintain their fit-for-duty status, it is important for employees to be aware of how their PAP compliance and effectiveness is monitored and documented. PAP may be monitored with wireless, web-based monitoring technologies, as well as with data cards from the PAP machine. Carriers should have detailed policies on how PAP treatment is monitored and documented; these policies should be shared with all employees so they know what to expect and what is expected from them in a carrier-driven sleep disorders management program.</a:t>
            </a:r>
          </a:p>
          <a:p>
            <a:pPr>
              <a:defRPr/>
            </a:pPr>
            <a:endParaRPr lang="en-US" dirty="0" smtClean="0"/>
          </a:p>
          <a:p>
            <a:pPr>
              <a:defRPr/>
            </a:pPr>
            <a:r>
              <a:rPr lang="en-US" dirty="0" smtClean="0"/>
              <a:t>Educating family and close friends on sleep health and sleep disorders is also important, as these relationships can play a supportive role as drivers are introduced to and become participants in a sleep disorders management program. The support of family and close friends may be key in gaining </a:t>
            </a:r>
            <a:r>
              <a:rPr lang="en-US" smtClean="0"/>
              <a:t>a driver’s </a:t>
            </a:r>
            <a:r>
              <a:rPr lang="en-US" dirty="0" smtClean="0"/>
              <a:t>acceptance and active participation in a sleep disorders management program.</a:t>
            </a:r>
          </a:p>
          <a:p>
            <a:pPr>
              <a:defRPr/>
            </a:pPr>
            <a:endParaRPr lang="en-US" dirty="0" smtClean="0"/>
          </a:p>
          <a:p>
            <a:pPr>
              <a:defRPr/>
            </a:pPr>
            <a:r>
              <a:rPr lang="en-US" dirty="0" smtClean="0"/>
              <a:t>Finally, educating the community and raising awareness of the challenges CMV drivers face regarding sleep health and overall health is important for breaking down some of the barriers drivers face regarding sleep disorders and health challenges. For example, some PAP machines require power from an idling truck in order to work in the cab while drivers sleep. CMV drivers can be cited by law enforcement for breaking idling restrictions, and cite this as a barrier to PAP compliance. Another example is educating the general public to the fact that drivers face parking challenges and restrictions with their trucks. They are often limited to stopping at truck stops and superstores (like Wal-Mart), which have adequate parking space to accommodate them. This limits the types of food and restaurants they have access to, thereby impacting their health behaviors.</a:t>
            </a:r>
          </a:p>
          <a:p>
            <a:pPr>
              <a:defRPr/>
            </a:pPr>
            <a:endParaRPr lang="en-US" dirty="0" smtClean="0"/>
          </a:p>
          <a:p>
            <a:pPr eaLnBrk="1" hangingPunct="1">
              <a:defRPr/>
            </a:pPr>
            <a:r>
              <a:rPr lang="en-US" dirty="0" smtClean="0"/>
              <a:t>______________________</a:t>
            </a:r>
          </a:p>
          <a:p>
            <a:pPr marL="171450" indent="-171450" eaLnBrk="1" hangingPunct="1">
              <a:buFont typeface="Arial" pitchFamily="34" charset="0"/>
              <a:buNone/>
              <a:defRPr/>
            </a:pPr>
            <a:r>
              <a:rPr lang="en-US" b="1" dirty="0" smtClean="0"/>
              <a:t>Notes:</a:t>
            </a:r>
          </a:p>
          <a:p>
            <a:pPr>
              <a:defRPr/>
            </a:pPr>
            <a:r>
              <a:rPr lang="en-US" dirty="0" smtClean="0"/>
              <a:t>Include education on how OSA is successfully treated as part of a company driven sleep disorders management program</a:t>
            </a:r>
          </a:p>
          <a:p>
            <a:pPr>
              <a:buFont typeface="Arial" pitchFamily="34" charset="0"/>
              <a:buChar char="•"/>
              <a:defRPr/>
            </a:pPr>
            <a:r>
              <a:rPr lang="en-US" dirty="0" smtClean="0"/>
              <a:t>Importance of PAP compliance </a:t>
            </a:r>
          </a:p>
          <a:p>
            <a:pPr>
              <a:buFont typeface="Arial" pitchFamily="34" charset="0"/>
              <a:buChar char="•"/>
              <a:defRPr/>
            </a:pPr>
            <a:r>
              <a:rPr lang="en-US" dirty="0" smtClean="0"/>
              <a:t>PAP monitoring and documentation</a:t>
            </a:r>
          </a:p>
          <a:p>
            <a:pPr>
              <a:buFont typeface="Arial" pitchFamily="34" charset="0"/>
              <a:buChar char="•"/>
              <a:defRPr/>
            </a:pPr>
            <a:r>
              <a:rPr lang="en-US" dirty="0" smtClean="0"/>
              <a:t>Company compliance policy</a:t>
            </a:r>
          </a:p>
          <a:p>
            <a:pPr>
              <a:buFont typeface="Arial" pitchFamily="34" charset="0"/>
              <a:buChar char="•"/>
              <a:defRPr/>
            </a:pPr>
            <a:endParaRPr lang="en-US" dirty="0" smtClean="0"/>
          </a:p>
          <a:p>
            <a:pPr>
              <a:buFont typeface="Arial" pitchFamily="34" charset="0"/>
              <a:buNone/>
              <a:defRPr/>
            </a:pPr>
            <a:r>
              <a:rPr lang="en-US" dirty="0" smtClean="0"/>
              <a:t>Family education</a:t>
            </a:r>
          </a:p>
          <a:p>
            <a:pPr>
              <a:buFont typeface="Arial" pitchFamily="34" charset="0"/>
              <a:buChar char="•"/>
              <a:defRPr/>
            </a:pPr>
            <a:r>
              <a:rPr lang="en-US" dirty="0" smtClean="0"/>
              <a:t>Close relationships play a supportive role </a:t>
            </a:r>
          </a:p>
          <a:p>
            <a:pPr>
              <a:buFont typeface="Arial" pitchFamily="34" charset="0"/>
              <a:buChar char="•"/>
              <a:defRPr/>
            </a:pPr>
            <a:endParaRPr lang="en-US" dirty="0" smtClean="0"/>
          </a:p>
          <a:p>
            <a:pPr>
              <a:buFont typeface="Arial" pitchFamily="34" charset="0"/>
              <a:buNone/>
              <a:defRPr/>
            </a:pPr>
            <a:r>
              <a:rPr lang="en-US" dirty="0" smtClean="0"/>
              <a:t>Educating and raising awareness in the community</a:t>
            </a:r>
          </a:p>
          <a:p>
            <a:pPr>
              <a:buFont typeface="Arial" pitchFamily="34" charset="0"/>
              <a:buChar char="•"/>
              <a:defRPr/>
            </a:pPr>
            <a:r>
              <a:rPr lang="en-US" dirty="0" smtClean="0"/>
              <a:t>Law enforcement can be a barrier to  PAP compliance</a:t>
            </a:r>
          </a:p>
          <a:p>
            <a:pPr>
              <a:buFont typeface="Arial" pitchFamily="34" charset="0"/>
              <a:buChar char="•"/>
              <a:defRPr/>
            </a:pPr>
            <a:r>
              <a:rPr lang="en-US" dirty="0" smtClean="0"/>
              <a:t>Increase awareness of the general public to the challenges drivers face regarding their health on the road</a:t>
            </a:r>
          </a:p>
          <a:p>
            <a:pPr>
              <a:buFont typeface="Arial" pitchFamily="34" charset="0"/>
              <a:buChar char="•"/>
              <a:defRPr/>
            </a:pPr>
            <a:endParaRPr lang="en-US" dirty="0" smtClean="0"/>
          </a:p>
          <a:p>
            <a:pPr>
              <a:defRPr/>
            </a:pPr>
            <a:endParaRPr lang="en-US" dirty="0"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5E42A5-A6BB-4AFF-B395-31087956A029}" type="slidenum">
              <a:rPr lang="en-US" smtClean="0"/>
              <a:pPr eaLnBrk="1" hangingPunct="1"/>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Narration: </a:t>
            </a:r>
            <a:r>
              <a:rPr lang="en-US" dirty="0" smtClean="0"/>
              <a:t>The American Academy of Sleep Medicine, or AASM, has outlined some practice parameters and clinical guidelines for evaluating and managing long term care of OSA in adults. A link to the entire PDF of this article is provided at the end of Module 7. These guidelines recommend a patient education component be included in any OSA management program. </a:t>
            </a:r>
          </a:p>
          <a:p>
            <a:pPr>
              <a:defRPr/>
            </a:pPr>
            <a:endParaRPr lang="en-US" dirty="0" smtClean="0"/>
          </a:p>
          <a:p>
            <a:pPr>
              <a:defRPr/>
            </a:pPr>
            <a:r>
              <a:rPr lang="en-US" dirty="0" smtClean="0"/>
              <a:t>Newly diagnosed OSA patients should be educated on the nature of the sleep disorder, including physical functions, risk factors</a:t>
            </a:r>
            <a:r>
              <a:rPr lang="en-US" strike="sngStrike" dirty="0" smtClean="0"/>
              <a:t>,</a:t>
            </a:r>
            <a:r>
              <a:rPr lang="en-US" dirty="0" smtClean="0"/>
              <a:t> and clinical consequences of OSA. Treatment options should also be discussed with patients in the context of the severity of their OSA, their risk factors, any associated medical</a:t>
            </a:r>
            <a:r>
              <a:rPr lang="en-US" b="1" dirty="0" smtClean="0"/>
              <a:t> </a:t>
            </a:r>
            <a:r>
              <a:rPr lang="en-US" dirty="0" smtClean="0"/>
              <a:t>conditions, and the patient’s expectations of how treatment will help them. Persons with OSA should also receive general education and information on how lifestyle modifications and weight loss can impact OSA; the importance of sleep position, alcohol avoidance, risk factor modification, as well as the effects of certain medications, such as sleep aids and sedatives, on OSA. Important for both the general public and especially driving professionals is counsel on the risks and management of fatigued and drowsy driving. The AASM recommends patient education about OSA be delivered as part of a multidisciplinary chronic disease management approach by a team of sleep physicians, the referring provider, and allied health care providers. Videotapes and DVDs, informational handouts, websites, and brochures are recommended as effective means to distribute OSA education. The American Academy of Sleep Medicine and the American Sleep Apnea Association are two reputable</a:t>
            </a:r>
            <a:r>
              <a:rPr lang="en-US" baseline="0" dirty="0" smtClean="0"/>
              <a:t> resources for educational tools.</a:t>
            </a:r>
            <a:endParaRPr lang="en-US" dirty="0" smtClean="0"/>
          </a:p>
          <a:p>
            <a:pPr>
              <a:defRPr/>
            </a:pPr>
            <a:endParaRPr lang="en-US" dirty="0" smtClean="0"/>
          </a:p>
          <a:p>
            <a:pPr eaLnBrk="1" hangingPunct="1">
              <a:defRPr/>
            </a:pPr>
            <a:r>
              <a:rPr lang="en-US" dirty="0" smtClean="0"/>
              <a:t>More information can be found in the Implementation Manual, in the document titled, “AASM Practice Parameters and Clinical Guidelines.”</a:t>
            </a:r>
          </a:p>
          <a:p>
            <a:pPr eaLnBrk="1" hangingPunct="1">
              <a:defRPr/>
            </a:pPr>
            <a:r>
              <a:rPr lang="en-US" dirty="0" smtClean="0"/>
              <a:t>______________________</a:t>
            </a:r>
          </a:p>
          <a:p>
            <a:pPr marL="171450" indent="-171450" eaLnBrk="1" hangingPunct="1">
              <a:buFont typeface="Arial" pitchFamily="34" charset="0"/>
              <a:buNone/>
              <a:defRPr/>
            </a:pPr>
            <a:r>
              <a:rPr lang="en-US" b="1" dirty="0" smtClean="0"/>
              <a:t>Notes:</a:t>
            </a:r>
          </a:p>
          <a:p>
            <a:pPr>
              <a:defRPr/>
            </a:pPr>
            <a:r>
              <a:rPr lang="en-US" dirty="0" smtClean="0"/>
              <a:t>AASM recommends a patient education component be included in any OSA management program</a:t>
            </a:r>
          </a:p>
          <a:p>
            <a:pPr>
              <a:buFont typeface="Arial" pitchFamily="34" charset="0"/>
              <a:buChar char="•"/>
              <a:defRPr/>
            </a:pPr>
            <a:r>
              <a:rPr lang="en-US" dirty="0" smtClean="0"/>
              <a:t>Sleep disorder education</a:t>
            </a:r>
          </a:p>
          <a:p>
            <a:pPr>
              <a:buFont typeface="Arial" pitchFamily="34" charset="0"/>
              <a:buChar char="•"/>
              <a:defRPr/>
            </a:pPr>
            <a:r>
              <a:rPr lang="en-US" dirty="0" smtClean="0"/>
              <a:t>Sleep disorder treatment options</a:t>
            </a:r>
          </a:p>
          <a:p>
            <a:pPr>
              <a:buFont typeface="Arial" pitchFamily="34" charset="0"/>
              <a:buChar char="•"/>
              <a:defRPr/>
            </a:pPr>
            <a:r>
              <a:rPr lang="en-US" dirty="0" smtClean="0"/>
              <a:t>General health education</a:t>
            </a:r>
          </a:p>
          <a:p>
            <a:pPr>
              <a:buFont typeface="Arial" pitchFamily="34" charset="0"/>
              <a:buChar char="•"/>
              <a:defRPr/>
            </a:pPr>
            <a:r>
              <a:rPr lang="en-US" dirty="0" smtClean="0"/>
              <a:t>Sleep disorder patient education be delivered as part of a multidisciplinary chronic disease management approach</a:t>
            </a:r>
          </a:p>
          <a:p>
            <a:pPr>
              <a:buFont typeface="Arial" pitchFamily="34" charset="0"/>
              <a:buChar cha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5ED10F-8CC2-4D0F-B03D-E75BCC042171}" type="slidenum">
              <a:rPr lang="en-US" smtClean="0"/>
              <a:pPr eaLnBrk="1" hangingPunct="1"/>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Narration:</a:t>
            </a:r>
            <a:r>
              <a:rPr lang="en-US" b="1" baseline="0" dirty="0" smtClean="0"/>
              <a:t> </a:t>
            </a:r>
            <a:r>
              <a:rPr lang="en-US" dirty="0" smtClean="0"/>
              <a:t>The FMCSA Medical Expert Panel, or MEP, </a:t>
            </a:r>
            <a:r>
              <a:rPr lang="en-US" sz="1200" dirty="0" smtClean="0"/>
              <a:t>assists the FMCSA by providing expert opinion and advice to the FMCSA on medical standards, guidance and research on the medical certification of CMV drivers. The MEP has outlined several recommendations regarding sleep disorders</a:t>
            </a:r>
            <a:r>
              <a:rPr lang="en-US" sz="1200" baseline="0" dirty="0" smtClean="0"/>
              <a:t> which are available to the medical examiners who can use them as “best practice tools.” The </a:t>
            </a:r>
            <a:r>
              <a:rPr lang="en-US" sz="1200" dirty="0" smtClean="0"/>
              <a:t>MEP recommendations are not formal FMCSA guidance or policy.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_______________</a:t>
            </a:r>
          </a:p>
          <a:p>
            <a:r>
              <a:rPr lang="en-US" b="1" dirty="0" smtClean="0"/>
              <a:t>Notes:</a:t>
            </a:r>
          </a:p>
          <a:p>
            <a:r>
              <a:rPr lang="en-US" b="0" dirty="0" smtClean="0"/>
              <a:t>FMCSA</a:t>
            </a:r>
            <a:r>
              <a:rPr lang="en-US" b="0" baseline="0" dirty="0" smtClean="0"/>
              <a:t> Medical Expert Panel</a:t>
            </a:r>
          </a:p>
          <a:p>
            <a:pPr marL="171450" indent="-171450">
              <a:buFont typeface="Arial" pitchFamily="34" charset="0"/>
              <a:buChar char="•"/>
            </a:pPr>
            <a:r>
              <a:rPr lang="en-US" sz="1200" dirty="0" smtClean="0"/>
              <a:t>The MEP assists the FMCSA by providing expert opinion and advice to the FMCSA on medical standards, guidance and research on the medical certification of CMV drivers</a:t>
            </a:r>
          </a:p>
          <a:p>
            <a:pPr marL="171450" indent="-171450">
              <a:buFont typeface="Arial" pitchFamily="34" charset="0"/>
              <a:buChar char="•"/>
            </a:pPr>
            <a:r>
              <a:rPr lang="en-US" sz="1200" dirty="0" smtClean="0"/>
              <a:t>The MEP has outlined some recommendations regarding sleep disorders</a:t>
            </a:r>
          </a:p>
          <a:p>
            <a:pPr marL="171450" indent="-171450">
              <a:buFont typeface="Arial" pitchFamily="34" charset="0"/>
              <a:buChar char="•"/>
            </a:pPr>
            <a:r>
              <a:rPr lang="en-US" sz="1200" dirty="0" smtClean="0"/>
              <a:t>The MEP recommendations are available to the medical examiners who can use them as “best practice tools”</a:t>
            </a:r>
          </a:p>
          <a:p>
            <a:pPr marL="171450" indent="-171450">
              <a:buFont typeface="Arial" pitchFamily="34" charset="0"/>
              <a:buChar char="•"/>
            </a:pPr>
            <a:r>
              <a:rPr lang="en-US" sz="1200" dirty="0" smtClean="0"/>
              <a:t>The MEP recommendations are not formal FMCSA guidance or policy</a:t>
            </a:r>
          </a:p>
          <a:p>
            <a:endParaRPr lang="en-US" b="1" dirty="0"/>
          </a:p>
        </p:txBody>
      </p:sp>
      <p:sp>
        <p:nvSpPr>
          <p:cNvPr id="4" name="Slide Number Placeholder 3"/>
          <p:cNvSpPr>
            <a:spLocks noGrp="1"/>
          </p:cNvSpPr>
          <p:nvPr>
            <p:ph type="sldNum" sz="quarter" idx="10"/>
          </p:nvPr>
        </p:nvSpPr>
        <p:spPr/>
        <p:txBody>
          <a:bodyPr/>
          <a:lstStyle/>
          <a:p>
            <a:pPr>
              <a:defRPr/>
            </a:pPr>
            <a:fld id="{238D90F0-C228-4176-9586-45E7DFA304BA}" type="slidenum">
              <a:rPr lang="en-US" smtClean="0"/>
              <a:pPr>
                <a:defRPr/>
              </a:pPr>
              <a:t>46</a:t>
            </a:fld>
            <a:endParaRPr lang="en-US"/>
          </a:p>
        </p:txBody>
      </p:sp>
    </p:spTree>
    <p:extLst>
      <p:ext uri="{BB962C8B-B14F-4D97-AF65-F5344CB8AC3E}">
        <p14:creationId xmlns:p14="http://schemas.microsoft.com/office/powerpoint/2010/main" val="2092092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b="1" dirty="0" smtClean="0"/>
              <a:t>Narration: </a:t>
            </a:r>
            <a:r>
              <a:rPr lang="en-US" sz="1200" kern="1200" dirty="0" smtClean="0">
                <a:solidFill>
                  <a:schemeClr val="tx1"/>
                </a:solidFill>
                <a:effectLst/>
                <a:latin typeface="+mn-lt"/>
                <a:ea typeface="+mn-ea"/>
                <a:cs typeface="+mn-cs"/>
              </a:rPr>
              <a:t>The FMCSA Medical Expert Panel assists the Agency by providing the Agency with expert opinion and advice on medical standards, guidance and research on the medical certification of CMV drivers,</a:t>
            </a:r>
            <a:r>
              <a:rPr lang="en-US" sz="1200" kern="1200" baseline="0" dirty="0" smtClean="0">
                <a:solidFill>
                  <a:schemeClr val="tx1"/>
                </a:solidFill>
                <a:effectLst/>
                <a:latin typeface="+mn-lt"/>
                <a:ea typeface="+mn-ea"/>
                <a:cs typeface="+mn-cs"/>
              </a:rPr>
              <a:t> including:</a:t>
            </a:r>
            <a:endParaRPr lang="en-US" dirty="0" smtClean="0"/>
          </a:p>
          <a:p>
            <a:pPr>
              <a:defRPr/>
            </a:pPr>
            <a:endParaRPr lang="en-US" dirty="0" smtClean="0"/>
          </a:p>
          <a:p>
            <a:pPr marL="171450" indent="-171450">
              <a:buFont typeface="Arial" pitchFamily="34" charset="0"/>
              <a:buChar char="•"/>
              <a:defRPr/>
            </a:pPr>
            <a:r>
              <a:rPr lang="en-US" dirty="0" smtClean="0"/>
              <a:t>The importance of adequate sleep;</a:t>
            </a:r>
          </a:p>
          <a:p>
            <a:pPr marL="171450" indent="-171450">
              <a:buFont typeface="Arial" pitchFamily="34" charset="0"/>
              <a:buChar char="•"/>
              <a:defRPr/>
            </a:pPr>
            <a:r>
              <a:rPr lang="en-US" dirty="0" smtClean="0"/>
              <a:t>Lifestyle changes that will impact sleep health, including weight loss, exercise, and smoking cessation;</a:t>
            </a:r>
          </a:p>
          <a:p>
            <a:pPr marL="171450" indent="-171450">
              <a:buFont typeface="Arial" pitchFamily="34" charset="0"/>
              <a:buChar char="•"/>
              <a:defRPr/>
            </a:pPr>
            <a:r>
              <a:rPr lang="en-US" dirty="0" smtClean="0"/>
              <a:t>The importance of complying with OSA treatment, primarily PAP therapy;</a:t>
            </a:r>
          </a:p>
          <a:p>
            <a:pPr marL="171450" indent="-171450">
              <a:buFont typeface="Arial" pitchFamily="34" charset="0"/>
              <a:buChar char="•"/>
              <a:defRPr/>
            </a:pPr>
            <a:r>
              <a:rPr lang="en-US" dirty="0" smtClean="0"/>
              <a:t>The consequences of untreated OSA and how it negatively impacts drivers’ health, safety, and livelihood; and</a:t>
            </a:r>
          </a:p>
          <a:p>
            <a:pPr marL="171450" indent="-171450">
              <a:buFont typeface="Arial" pitchFamily="34" charset="0"/>
              <a:buChar char="•"/>
              <a:defRPr/>
            </a:pPr>
            <a:r>
              <a:rPr lang="en-US" dirty="0" smtClean="0"/>
              <a:t>How respiratory depressants and central nervous system depressants can worsen OSA.</a:t>
            </a:r>
          </a:p>
          <a:p>
            <a:pPr>
              <a:defRPr/>
            </a:pPr>
            <a:endParaRPr lang="en-US" b="1" dirty="0" smtClean="0"/>
          </a:p>
          <a:p>
            <a:pPr>
              <a:defRPr/>
            </a:pPr>
            <a:r>
              <a:rPr lang="en-US" b="0" dirty="0" smtClean="0"/>
              <a:t>More information can be found in the Implementation Manual, in the document titled, “FMCSA MEP Recommendations: Obstructive Sleep Apnea and Commercial Motor Vehicle Driver Safety.</a:t>
            </a:r>
          </a:p>
          <a:p>
            <a:pPr>
              <a:defRPr/>
            </a:pPr>
            <a:endParaRPr lang="en-US" b="1" dirty="0" smtClean="0"/>
          </a:p>
          <a:p>
            <a:pPr eaLnBrk="1" hangingPunct="1">
              <a:defRPr/>
            </a:pPr>
            <a:r>
              <a:rPr lang="en-US" dirty="0" smtClean="0"/>
              <a:t>______________________</a:t>
            </a:r>
          </a:p>
          <a:p>
            <a:pPr marL="171450" indent="-171450" eaLnBrk="1" hangingPunct="1">
              <a:buFont typeface="Arial" pitchFamily="34" charset="0"/>
              <a:buNone/>
              <a:defRPr/>
            </a:pPr>
            <a:r>
              <a:rPr lang="en-US" b="1" dirty="0" smtClean="0"/>
              <a:t>Notes:</a:t>
            </a:r>
          </a:p>
          <a:p>
            <a:pPr>
              <a:defRPr/>
            </a:pPr>
            <a:r>
              <a:rPr lang="en-US" dirty="0" smtClean="0"/>
              <a:t>The FMCSA Medical Expert Panel recommends that CMV drivers with OSA receive education on:</a:t>
            </a:r>
          </a:p>
          <a:p>
            <a:pPr marL="171450" indent="-171450">
              <a:buFont typeface="Arial" pitchFamily="34" charset="0"/>
              <a:buChar char="•"/>
              <a:defRPr/>
            </a:pPr>
            <a:r>
              <a:rPr lang="en-US" dirty="0" smtClean="0"/>
              <a:t>The importance of adequate sleep;</a:t>
            </a:r>
          </a:p>
          <a:p>
            <a:pPr marL="171450" indent="-171450">
              <a:buFont typeface="Arial" pitchFamily="34" charset="0"/>
              <a:buChar char="•"/>
              <a:defRPr/>
            </a:pPr>
            <a:r>
              <a:rPr lang="en-US" dirty="0" smtClean="0"/>
              <a:t>Lifestyle changes that will impact sleep health, including weight loss, exercise, and smoking cessation;</a:t>
            </a:r>
          </a:p>
          <a:p>
            <a:pPr marL="171450" indent="-171450">
              <a:buFont typeface="Arial" pitchFamily="34" charset="0"/>
              <a:buChar char="•"/>
              <a:defRPr/>
            </a:pPr>
            <a:r>
              <a:rPr lang="en-US" dirty="0" smtClean="0"/>
              <a:t>The importance of complying with OSA treatment, primarily PAP therapy;</a:t>
            </a:r>
          </a:p>
          <a:p>
            <a:pPr marL="171450" indent="-171450">
              <a:buFont typeface="Arial" pitchFamily="34" charset="0"/>
              <a:buChar char="•"/>
              <a:defRPr/>
            </a:pPr>
            <a:r>
              <a:rPr lang="en-US" dirty="0" smtClean="0"/>
              <a:t>The consequences of untreated OSA and how it negatively impacts drivers’ health, safety, and livelihood; and</a:t>
            </a:r>
          </a:p>
          <a:p>
            <a:pPr marL="171450" indent="-171450">
              <a:buFont typeface="Arial" pitchFamily="34" charset="0"/>
              <a:buChar char="•"/>
              <a:defRPr/>
            </a:pPr>
            <a:r>
              <a:rPr lang="en-US" dirty="0" smtClean="0"/>
              <a:t>How respiratory depressants and central nervous system depressants can worsen OSA.</a:t>
            </a:r>
          </a:p>
          <a:p>
            <a:pPr>
              <a:buFont typeface="Arial" pitchFamily="34" charset="0"/>
              <a:buNone/>
              <a:defRPr/>
            </a:pPr>
            <a:endParaRPr lang="en-US" dirty="0"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F38C89-7976-403B-BD70-4DB5640DD8C1}" type="slidenum">
              <a:rPr lang="en-US" smtClean="0"/>
              <a:pPr eaLnBrk="1" hangingPunct="1"/>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Narration: </a:t>
            </a:r>
            <a:r>
              <a:rPr lang="en-US" dirty="0" smtClean="0"/>
              <a:t>As part of a comprehensive sleep disorders management program, it is important to have a screening protocol in place that can accurately and effectively identify employees who are at high risk for sleep disorders. Screening tools should also be time and cost effective since they are recommended for administering to large groups of people, such as a trucking fleet. Sleep disorders screening questionnaires are common and cost effective methods to screen for OSA and other sleep disorders. The Epworth Sleepiness Scale, Berlin Questionnaire, Functional Outcomes of Sleep Questionnaire, and the Pittsburgh Sleep Quality Index are all validated OSA and sleep disorders screening tools for use with general adult populations where there is no pre-existing resistance to diagnosis. Most of these questionnaires are</a:t>
            </a:r>
            <a:r>
              <a:rPr lang="en-US" baseline="0" dirty="0" smtClean="0"/>
              <a:t> free to use and available to the public on the internet. Copies of these questionnaires can be found in the FMP Implementation Manual. </a:t>
            </a:r>
          </a:p>
          <a:p>
            <a:pPr>
              <a:defRPr/>
            </a:pPr>
            <a:endParaRPr lang="en-US" baseline="0" dirty="0" smtClean="0"/>
          </a:p>
          <a:p>
            <a:pPr>
              <a:defRPr/>
            </a:pPr>
            <a:r>
              <a:rPr lang="en-US" dirty="0" smtClean="0"/>
              <a:t>Unfortunately as a group, CMV drivers may be resistant to OSA diagnosis for fear it may jeopardize their employment; therefore, drivers may be dishonest on subjective questionnaires in an attempt to conceal sleep disorder symptoms. For this reason, sleep disorder screening questionnaires should be used with precaution when identifying CMV drivers at high risk for OSA and should be considered as an additional screening option with other objective screening tools and measures.</a:t>
            </a:r>
          </a:p>
          <a:p>
            <a:pPr>
              <a:defRPr/>
            </a:pPr>
            <a:endParaRPr lang="en-US" dirty="0" smtClean="0"/>
          </a:p>
          <a:p>
            <a:pPr eaLnBrk="1" hangingPunct="1">
              <a:defRPr/>
            </a:pPr>
            <a:r>
              <a:rPr lang="en-US" dirty="0" smtClean="0"/>
              <a:t>______________________</a:t>
            </a:r>
          </a:p>
          <a:p>
            <a:pPr marL="171450" indent="-171450" eaLnBrk="1" hangingPunct="1">
              <a:buFont typeface="Arial" pitchFamily="34" charset="0"/>
              <a:buNone/>
              <a:defRPr/>
            </a:pPr>
            <a:r>
              <a:rPr lang="en-US" b="1" dirty="0" smtClean="0"/>
              <a:t>Notes:</a:t>
            </a:r>
          </a:p>
          <a:p>
            <a:pPr>
              <a:defRPr/>
            </a:pPr>
            <a:r>
              <a:rPr lang="en-US" dirty="0" smtClean="0"/>
              <a:t>Screening protocol must be in place that can accurately and effectively identify employees who are at high risk for sleep disorders, while also being time and cost effective</a:t>
            </a:r>
          </a:p>
          <a:p>
            <a:pPr>
              <a:buFont typeface="Arial" pitchFamily="34" charset="0"/>
              <a:buChar char="•"/>
              <a:defRPr/>
            </a:pPr>
            <a:r>
              <a:rPr lang="en-US" dirty="0" smtClean="0"/>
              <a:t>Epworth Sleepiness Scale</a:t>
            </a:r>
          </a:p>
          <a:p>
            <a:pPr>
              <a:buFont typeface="Arial" pitchFamily="34" charset="0"/>
              <a:buChar char="•"/>
              <a:defRPr/>
            </a:pPr>
            <a:r>
              <a:rPr lang="en-US" dirty="0" smtClean="0"/>
              <a:t>Berlin </a:t>
            </a:r>
            <a:r>
              <a:rPr lang="en-US" dirty="0" err="1" smtClean="0"/>
              <a:t>Quesitonnaire</a:t>
            </a:r>
            <a:endParaRPr lang="en-US" dirty="0" smtClean="0"/>
          </a:p>
          <a:p>
            <a:pPr>
              <a:buFont typeface="Arial" pitchFamily="34" charset="0"/>
              <a:buChar char="•"/>
              <a:defRPr/>
            </a:pPr>
            <a:r>
              <a:rPr lang="en-US" dirty="0" smtClean="0"/>
              <a:t>Functional Outcomes of Sleep Questionnaire</a:t>
            </a:r>
          </a:p>
          <a:p>
            <a:pPr>
              <a:buFont typeface="Arial" pitchFamily="34" charset="0"/>
              <a:buChar char="•"/>
              <a:defRPr/>
            </a:pPr>
            <a:r>
              <a:rPr lang="en-US" dirty="0" smtClean="0"/>
              <a:t>Pittsburgh Sleep Quality Index</a:t>
            </a:r>
          </a:p>
          <a:p>
            <a:pPr>
              <a:buFont typeface="Arial" pitchFamily="34" charset="0"/>
              <a:buNone/>
              <a:defRPr/>
            </a:pPr>
            <a:endParaRPr lang="en-US" dirty="0" smtClean="0"/>
          </a:p>
          <a:p>
            <a:pPr>
              <a:buFont typeface="Arial" pitchFamily="34" charset="0"/>
              <a:buNone/>
              <a:defRPr/>
            </a:pPr>
            <a:r>
              <a:rPr lang="en-US" dirty="0" smtClean="0"/>
              <a:t>Limitations with CMV drivers</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DEE536-5CDB-4775-89B3-973696B7148A}" type="slidenum">
              <a:rPr lang="en-US" smtClean="0"/>
              <a:pPr eaLnBrk="1" hangingPunct="1"/>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There are several objective assessments that are conducted in sleep laboratories to screen for sleep disorders. The Multiple Sleep Latency Test quantifies a person’s physiological sleepiness and is a good objective measure of daytime sleepiness. The Maintenance of Wakefulness Test measures a person’s ability to stay awake under sleep promoting conditions and may be helpful for persons, such as CMV drivers, who must demonstrate the ability to stay awake for safety and employment purposes. These laboratory tests have clinical utility; however, they can be labor-intensive and expensive since they are conducted in a laboratory setting and require the assistance of trained technicians. Additionally, there have been no large, multi-center data collection efforts to establish normative values for either test; therefore these tests have limited utility for special populations, including shift workers.</a:t>
            </a:r>
            <a:endParaRPr lang="en-US" b="1" dirty="0" smtClean="0"/>
          </a:p>
          <a:p>
            <a:endParaRPr lang="en-US" dirty="0" smtClean="0"/>
          </a:p>
          <a:p>
            <a:r>
              <a:rPr lang="en-US" b="1" dirty="0" smtClean="0"/>
              <a:t>______________________</a:t>
            </a:r>
          </a:p>
          <a:p>
            <a:r>
              <a:rPr lang="en-US" b="1" dirty="0" smtClean="0"/>
              <a:t>Notes:</a:t>
            </a:r>
          </a:p>
          <a:p>
            <a:r>
              <a:rPr lang="en-US" dirty="0" smtClean="0"/>
              <a:t>Objective assessments for sleep disorder screening</a:t>
            </a:r>
          </a:p>
          <a:p>
            <a:pPr>
              <a:buFontTx/>
              <a:buChar char="•"/>
            </a:pPr>
            <a:r>
              <a:rPr lang="en-US" dirty="0" smtClean="0"/>
              <a:t>Multiple sleep latency test</a:t>
            </a:r>
          </a:p>
          <a:p>
            <a:pPr>
              <a:buFontTx/>
              <a:buChar char="•"/>
            </a:pPr>
            <a:r>
              <a:rPr lang="en-US" dirty="0" smtClean="0"/>
              <a:t>Maintenance of Wakefulness Test</a:t>
            </a:r>
          </a:p>
          <a:p>
            <a:endParaRPr lang="en-US" dirty="0" smtClean="0"/>
          </a:p>
          <a:p>
            <a:r>
              <a:rPr lang="en-US" dirty="0" smtClean="0"/>
              <a:t>Limitations include expensive and labor intensive; these tests have limited utility for shift workers</a:t>
            </a:r>
          </a:p>
          <a:p>
            <a:endParaRPr lang="en-US" b="1" dirty="0" smtClean="0"/>
          </a:p>
          <a:p>
            <a:r>
              <a:rPr lang="en-US" i="1" dirty="0" smtClean="0"/>
              <a:t>Reference:</a:t>
            </a:r>
          </a:p>
          <a:p>
            <a:r>
              <a:rPr lang="en-US" dirty="0" smtClean="0"/>
              <a:t>Sullivan 2008</a:t>
            </a:r>
          </a:p>
          <a:p>
            <a:endParaRPr lang="en-US" dirty="0"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A08E6C-4C04-4748-ACAC-48918EBEDA91}" type="slidenum">
              <a:rPr lang="en-US" smtClean="0"/>
              <a:pPr eaLnBrk="1" hangingPunct="1"/>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Sleep disorders are prevalent and common chronic disorders. Eighty-two sleep disorders have been identified and more than 70 million people in the U.S. have a sleep disorder, though most are unaware of their disorder and go undiagnosed, as its symptoms are often difficult to self-detect. For this reason, sleep disorders may be complicated by mental stress and substance abuse. Excessive daytime sleepiness, or EDS, is a common symptom for many sleep disorders and results from a lack of sleep or poor quality sleep.</a:t>
            </a:r>
          </a:p>
          <a:p>
            <a:endParaRPr lang="en-US" dirty="0" smtClean="0"/>
          </a:p>
          <a:p>
            <a:r>
              <a:rPr lang="en-US" b="1" dirty="0" smtClean="0"/>
              <a:t>_______________________</a:t>
            </a:r>
          </a:p>
          <a:p>
            <a:r>
              <a:rPr lang="en-US" b="1" dirty="0" smtClean="0"/>
              <a:t>Notes:</a:t>
            </a:r>
          </a:p>
          <a:p>
            <a:pPr>
              <a:buFontTx/>
              <a:buChar char="•"/>
            </a:pPr>
            <a:r>
              <a:rPr lang="en-US" dirty="0" smtClean="0"/>
              <a:t>Sleep disorders prevalent and common chronic disorders-82 sleep disorders identified and more than 70 million people in the U.S. have a sleep disorder, though most go undiagnosed and untreated</a:t>
            </a:r>
          </a:p>
          <a:p>
            <a:pPr>
              <a:buFontTx/>
              <a:buChar char="•"/>
            </a:pPr>
            <a:r>
              <a:rPr lang="en-US" dirty="0" smtClean="0"/>
              <a:t>Sleep disorder symptoms often difficult to self-detect.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Sleep disorders may be complicated by mental stress and substance abuse </a:t>
            </a:r>
            <a:r>
              <a:rPr lang="en-US" sz="120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latin typeface="+mn-lt"/>
                <a:ea typeface="+mn-ea"/>
                <a:cs typeface="+mn-cs"/>
              </a:rPr>
              <a:t>Breslau N, Roth T, Rosenthal L, </a:t>
            </a:r>
            <a:r>
              <a:rPr lang="en-US" sz="1200" b="0" i="0" u="none" strike="noStrike" kern="1200" baseline="0" dirty="0" err="1" smtClean="0">
                <a:solidFill>
                  <a:schemeClr val="tx1"/>
                </a:solidFill>
                <a:latin typeface="+mn-lt"/>
                <a:ea typeface="+mn-ea"/>
                <a:cs typeface="+mn-cs"/>
              </a:rPr>
              <a:t>Andreski</a:t>
            </a:r>
            <a:r>
              <a:rPr lang="en-US" sz="1200" b="0" i="0" u="none" strike="noStrike" kern="1200" baseline="0" dirty="0" smtClean="0">
                <a:solidFill>
                  <a:schemeClr val="tx1"/>
                </a:solidFill>
                <a:latin typeface="+mn-lt"/>
                <a:ea typeface="+mn-ea"/>
                <a:cs typeface="+mn-cs"/>
              </a:rPr>
              <a:t> P (1996), </a:t>
            </a:r>
            <a:r>
              <a:rPr lang="en-US" sz="1200" b="0" i="1" u="none" strike="noStrike" kern="1200" baseline="0" dirty="0" smtClean="0">
                <a:solidFill>
                  <a:schemeClr val="tx1"/>
                </a:solidFill>
                <a:latin typeface="+mn-lt"/>
                <a:ea typeface="+mn-ea"/>
                <a:cs typeface="+mn-cs"/>
              </a:rPr>
              <a:t>Sleep disturbance and psychiatric disorders: a longitudinal epidemiological study of young adults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Biol</a:t>
            </a:r>
            <a:r>
              <a:rPr lang="en-US" sz="1200" b="0" i="0" u="none" strike="noStrike" kern="1200" baseline="0" dirty="0" smtClean="0">
                <a:solidFill>
                  <a:schemeClr val="tx1"/>
                </a:solidFill>
                <a:latin typeface="+mn-lt"/>
                <a:ea typeface="+mn-ea"/>
                <a:cs typeface="+mn-cs"/>
              </a:rPr>
              <a:t> Psychiatry 39:411–418; </a:t>
            </a:r>
            <a:r>
              <a:rPr lang="en-US" sz="1200" u="none" strike="noStrike" kern="1200" dirty="0" err="1" smtClean="0">
                <a:solidFill>
                  <a:schemeClr val="tx1"/>
                </a:solidFill>
                <a:effectLst/>
                <a:latin typeface="+mn-lt"/>
                <a:ea typeface="+mn-ea"/>
                <a:cs typeface="+mn-cs"/>
              </a:rPr>
              <a:t>Mahfoud</a:t>
            </a:r>
            <a:r>
              <a:rPr lang="en-US" sz="1200" u="none" strike="noStrike" kern="1200" dirty="0" smtClean="0">
                <a:solidFill>
                  <a:schemeClr val="tx1"/>
                </a:solidFill>
                <a:effectLst/>
                <a:latin typeface="+mn-lt"/>
                <a:ea typeface="+mn-ea"/>
                <a:cs typeface="+mn-cs"/>
              </a:rPr>
              <a:t> Y. </a:t>
            </a:r>
            <a:r>
              <a:rPr lang="en-US" sz="1200" i="1" u="none" strike="noStrike" kern="1200" dirty="0" smtClean="0">
                <a:solidFill>
                  <a:schemeClr val="tx1"/>
                </a:solidFill>
                <a:effectLst/>
                <a:latin typeface="+mn-lt"/>
                <a:ea typeface="+mn-ea"/>
                <a:cs typeface="+mn-cs"/>
              </a:rPr>
              <a:t>Sleep Disorder in</a:t>
            </a:r>
            <a:r>
              <a:rPr lang="en-US" sz="1200" i="1" u="none" strike="noStrike" kern="1200" baseline="0" dirty="0" smtClean="0">
                <a:solidFill>
                  <a:schemeClr val="tx1"/>
                </a:solidFill>
                <a:effectLst/>
                <a:latin typeface="+mn-lt"/>
                <a:ea typeface="+mn-ea"/>
                <a:cs typeface="+mn-cs"/>
              </a:rPr>
              <a:t> Substance Abusers.</a:t>
            </a:r>
            <a:r>
              <a:rPr lang="en-US" sz="1200" u="none" strike="noStrike" kern="1200" baseline="0" dirty="0" smtClean="0">
                <a:solidFill>
                  <a:schemeClr val="tx1"/>
                </a:solidFill>
                <a:effectLst/>
                <a:latin typeface="+mn-lt"/>
                <a:ea typeface="+mn-ea"/>
                <a:cs typeface="+mn-cs"/>
              </a:rPr>
              <a:t> </a:t>
            </a:r>
            <a:r>
              <a:rPr lang="en-US" dirty="0" smtClean="0"/>
              <a:t>Psychiatry (</a:t>
            </a:r>
            <a:r>
              <a:rPr lang="en-US" dirty="0" err="1" smtClean="0"/>
              <a:t>Edgmont</a:t>
            </a:r>
            <a:r>
              <a:rPr lang="en-US" dirty="0" smtClean="0"/>
              <a:t>). 2009 September; 6(9): 38–42.</a:t>
            </a:r>
            <a:r>
              <a:rPr lang="en-US" sz="1200" u="none" strike="noStrike" kern="1200" dirty="0" smtClean="0">
                <a:solidFill>
                  <a:schemeClr val="tx1"/>
                </a:solidFill>
                <a:effectLst/>
                <a:latin typeface="+mn-lt"/>
                <a:ea typeface="+mn-ea"/>
                <a:cs typeface="+mn-cs"/>
              </a:rPr>
              <a:t>; Johnson JE. </a:t>
            </a:r>
            <a:r>
              <a:rPr lang="en-US" i="1" dirty="0" smtClean="0"/>
              <a:t>Insomnia, alcohol, and over-the-counter drug use in old-old urban women.</a:t>
            </a:r>
            <a:r>
              <a:rPr lang="en-US" dirty="0" smtClean="0"/>
              <a:t> J Community Health </a:t>
            </a:r>
            <a:r>
              <a:rPr lang="en-US" dirty="0" err="1" smtClean="0"/>
              <a:t>Nurs</a:t>
            </a:r>
            <a:r>
              <a:rPr lang="en-US" dirty="0" smtClean="0"/>
              <a:t>. 1997;14:181–188.</a:t>
            </a:r>
            <a:r>
              <a:rPr lang="en-US" sz="1200" u="none" strike="noStrike" kern="1200" dirty="0" smtClean="0">
                <a:solidFill>
                  <a:schemeClr val="tx1"/>
                </a:solidFill>
                <a:effectLst/>
                <a:latin typeface="+mn-lt"/>
                <a:ea typeface="+mn-ea"/>
                <a:cs typeface="+mn-cs"/>
              </a:rPr>
              <a:t>).</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Excessive daytime sleepiness is a common symptom for many sleep disorders</a:t>
            </a:r>
          </a:p>
          <a:p>
            <a:pPr>
              <a:buFontTx/>
              <a:buChar char="•"/>
            </a:pPr>
            <a:endParaRPr lang="en-US" dirty="0"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2CA584-9BA8-48E6-9DC8-A9CAB705A620}" type="slidenum">
              <a:rPr lang="en-US" smtClean="0"/>
              <a:pPr eaLnBrk="1" hangingPunct="1"/>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There are a number of physical characteristics that often accompany OSA and can be assessed during a physical examination as another method for screening for OSA. Approximately 60% of people with OSA are also obese; therefore a simple height and weight measurement to calculate body mass index, or BMI, can indicate obesity as a risk factor for OSA. To calculate BMI, simply divide a person’s body weight in kilograms by their height in meters squared. A BMI between 25 and 30 kg/m2 indicates overweight while a BMI greater than 30 kg/m2 indicates obesity. There are many online tools for simple BMI calculation from entering a person’s height and weight, including one from the National Institutes of Health.</a:t>
            </a:r>
          </a:p>
          <a:p>
            <a:endParaRPr lang="en-US" dirty="0" smtClean="0"/>
          </a:p>
          <a:p>
            <a:r>
              <a:rPr lang="en-US" dirty="0" smtClean="0"/>
              <a:t>A thick neck is another physical trait common in persons with OSA; therefore, simply measuring neck circumference with a flexible tape measure can indicate this as a risk factor for OSA. Neck circumferences greater than 17 inches for males and 16 inches for females indicate risk for OSA.</a:t>
            </a:r>
          </a:p>
          <a:p>
            <a:endParaRPr lang="en-US" dirty="0" smtClean="0"/>
          </a:p>
          <a:p>
            <a:r>
              <a:rPr lang="en-US" dirty="0" smtClean="0"/>
              <a:t>Waist circumference, a measure of central or abdominal fat, is another risk factor for OSA. Measured at the slimmest part of the waist with a flexible tape measure, a waist circumference greater than 40 inches for males and greater than 36 inches for females indicates elevated central fat, and therefore, elevated risk for OSA.</a:t>
            </a:r>
          </a:p>
          <a:p>
            <a:endParaRPr lang="en-US" b="1" dirty="0" smtClean="0"/>
          </a:p>
          <a:p>
            <a:r>
              <a:rPr lang="en-US" dirty="0" smtClean="0"/>
              <a:t>High blood pressure is also prevalent in OSA patients due to blood vessel damage and </a:t>
            </a:r>
            <a:r>
              <a:rPr lang="en-US" dirty="0" err="1" smtClean="0"/>
              <a:t>dysregulation</a:t>
            </a:r>
            <a:r>
              <a:rPr lang="en-US" dirty="0" smtClean="0"/>
              <a:t> of hormones that influence blood pressure. Therefore, screening for blood pressure above 140/90 mmHg may indicate risk for OSA.</a:t>
            </a:r>
          </a:p>
          <a:p>
            <a:endParaRPr lang="en-US" dirty="0" smtClean="0"/>
          </a:p>
          <a:p>
            <a:r>
              <a:rPr lang="en-US" dirty="0" smtClean="0"/>
              <a:t>Finally, certain features of the face, neck, and internal anatomy can cause or exacerbate OSA. Performing a physical exam to identify a small or receding chin, excessively large tongue, and/or a narrow airway are all traits indicative of OSA risk. For patients with these traits, their OSA is often in the absence of being overweight or obesity and may be corrected with a dental positioning device or surgery.</a:t>
            </a:r>
          </a:p>
          <a:p>
            <a:endParaRPr lang="en-US" b="1" dirty="0" smtClean="0"/>
          </a:p>
          <a:p>
            <a:r>
              <a:rPr lang="en-US" dirty="0" smtClean="0"/>
              <a:t>_____________________________________</a:t>
            </a:r>
          </a:p>
          <a:p>
            <a:r>
              <a:rPr lang="en-US" b="1" dirty="0" smtClean="0"/>
              <a:t>Notes:</a:t>
            </a:r>
          </a:p>
          <a:p>
            <a:r>
              <a:rPr lang="en-US" dirty="0" smtClean="0"/>
              <a:t>Physical examination to screen for OSA</a:t>
            </a:r>
          </a:p>
          <a:p>
            <a:pPr>
              <a:buFontTx/>
              <a:buChar char="•"/>
            </a:pPr>
            <a:r>
              <a:rPr lang="en-US" dirty="0" smtClean="0"/>
              <a:t>Height and weight for BMI calculation</a:t>
            </a:r>
          </a:p>
          <a:p>
            <a:pPr>
              <a:buFontTx/>
              <a:buChar char="•"/>
            </a:pPr>
            <a:r>
              <a:rPr lang="en-US" dirty="0" smtClean="0"/>
              <a:t>Thick neck and waist</a:t>
            </a:r>
          </a:p>
          <a:p>
            <a:pPr>
              <a:buFontTx/>
              <a:buChar char="•"/>
            </a:pPr>
            <a:r>
              <a:rPr lang="en-US" dirty="0" smtClean="0"/>
              <a:t>High blood pressure</a:t>
            </a:r>
          </a:p>
          <a:p>
            <a:pPr>
              <a:buFontTx/>
              <a:buChar char="•"/>
            </a:pPr>
            <a:r>
              <a:rPr lang="en-US" dirty="0" smtClean="0"/>
              <a:t>Facial and airway features</a:t>
            </a:r>
          </a:p>
          <a:p>
            <a:pPr>
              <a:buFontTx/>
              <a:buChar char="•"/>
            </a:pPr>
            <a:endParaRPr lang="en-US" dirty="0"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011EF3-5E06-4226-8EF0-10DCED124BC4}" type="slidenum">
              <a:rPr lang="en-US" smtClean="0"/>
              <a:pPr eaLnBrk="1" hangingPunct="1"/>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Having a family history of OSA or a personal health history of diseases associated with OSA, such as type II diabetes, coronary artery disease or cardiovascular disease, may indicate OSA when present along with other indicators for the disorder. Additionally, OSA risk increases with age and is more prevalent in males than females. Again, these predictors should be considered indicators for OSA when accompanying other indicators and should not be considered stand-alone predictors for OSA risk.</a:t>
            </a:r>
          </a:p>
          <a:p>
            <a:endParaRPr lang="en-US" b="1" dirty="0" smtClean="0"/>
          </a:p>
          <a:p>
            <a:r>
              <a:rPr lang="en-US" dirty="0" smtClean="0"/>
              <a:t>_____________________________________</a:t>
            </a:r>
          </a:p>
          <a:p>
            <a:r>
              <a:rPr lang="en-US" b="1" dirty="0" smtClean="0"/>
              <a:t>Notes:</a:t>
            </a:r>
          </a:p>
          <a:p>
            <a:r>
              <a:rPr lang="en-US" dirty="0" smtClean="0"/>
              <a:t>History and Other Predictors of OSA</a:t>
            </a:r>
          </a:p>
          <a:p>
            <a:pPr>
              <a:buFontTx/>
              <a:buChar char="•"/>
            </a:pPr>
            <a:r>
              <a:rPr lang="en-US" dirty="0" smtClean="0"/>
              <a:t>Family history of OSA</a:t>
            </a:r>
          </a:p>
          <a:p>
            <a:pPr>
              <a:buFontTx/>
              <a:buChar char="•"/>
            </a:pPr>
            <a:r>
              <a:rPr lang="en-US" dirty="0" smtClean="0"/>
              <a:t>Personal Health history of medical disorders</a:t>
            </a:r>
          </a:p>
          <a:p>
            <a:pPr>
              <a:buFontTx/>
              <a:buChar char="•"/>
            </a:pPr>
            <a:r>
              <a:rPr lang="en-US" dirty="0" smtClean="0"/>
              <a:t>Aging</a:t>
            </a:r>
          </a:p>
          <a:p>
            <a:pPr>
              <a:buFontTx/>
              <a:buChar char="•"/>
            </a:pPr>
            <a:r>
              <a:rPr lang="en-US" dirty="0" smtClean="0"/>
              <a:t>Male Gender</a:t>
            </a:r>
          </a:p>
          <a:p>
            <a:endParaRPr lang="en-US" dirty="0" smtClean="0"/>
          </a:p>
          <a:p>
            <a:endParaRPr lang="en-US" dirty="0"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7A9350-490A-4340-949C-01CFB21355A8}" type="slidenum">
              <a:rPr lang="en-US" smtClean="0"/>
              <a:pPr eaLnBrk="1" hangingPunct="1"/>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extLst/>
        </p:spPr>
        <p:txBody>
          <a:bodyPr wrap="square" numCol="1" anchor="t" anchorCtr="0" compatLnSpc="1">
            <a:prstTxWarp prst="textNoShape">
              <a:avLst/>
            </a:prstTxWarp>
          </a:bodyPr>
          <a:lstStyle/>
          <a:p>
            <a:pPr lvl="1">
              <a:defRPr/>
            </a:pPr>
            <a:r>
              <a:rPr lang="en-US" b="1" dirty="0" smtClean="0"/>
              <a:t>Narration: </a:t>
            </a:r>
            <a:r>
              <a:rPr lang="en-US" dirty="0" smtClean="0"/>
              <a:t>It is recommended that both subjective and objective screening tools be considered when assessing risk for OSA with CMV drivers. These screening tools include:</a:t>
            </a:r>
          </a:p>
          <a:p>
            <a:pPr lvl="1">
              <a:defRPr/>
            </a:pPr>
            <a:endParaRPr lang="en-US" dirty="0" smtClean="0"/>
          </a:p>
          <a:p>
            <a:pPr marL="628650" lvl="1" indent="-171450">
              <a:buFont typeface="Arial" pitchFamily="34" charset="0"/>
              <a:buChar char="•"/>
              <a:defRPr/>
            </a:pPr>
            <a:r>
              <a:rPr lang="en-US" dirty="0" smtClean="0"/>
              <a:t>Questionnaires,</a:t>
            </a:r>
          </a:p>
          <a:p>
            <a:pPr marL="628650" lvl="1" indent="-171450">
              <a:buFont typeface="Arial" pitchFamily="34" charset="0"/>
              <a:buChar char="•"/>
              <a:defRPr/>
            </a:pPr>
            <a:r>
              <a:rPr lang="en-US" dirty="0" smtClean="0"/>
              <a:t>Physical examinations, and</a:t>
            </a:r>
          </a:p>
          <a:p>
            <a:pPr marL="628650" lvl="1" indent="-171450">
              <a:buFont typeface="Arial" pitchFamily="34" charset="0"/>
              <a:buChar char="•"/>
              <a:defRPr/>
            </a:pPr>
            <a:r>
              <a:rPr lang="en-US" dirty="0" smtClean="0"/>
              <a:t>History and demographics</a:t>
            </a:r>
          </a:p>
          <a:p>
            <a:pPr>
              <a:defRPr/>
            </a:pPr>
            <a:endParaRPr lang="en-US" dirty="0" smtClean="0"/>
          </a:p>
          <a:p>
            <a:pPr>
              <a:defRPr/>
            </a:pPr>
            <a:r>
              <a:rPr lang="en-US" dirty="0" smtClean="0"/>
              <a:t>Examining drivers’ driving/crash history to identify sleep- or fatigue-related crashes or incidents and asking</a:t>
            </a:r>
            <a:r>
              <a:rPr lang="en-US" b="1" dirty="0" smtClean="0"/>
              <a:t> </a:t>
            </a:r>
            <a:r>
              <a:rPr lang="en-US" dirty="0" smtClean="0"/>
              <a:t>drivers’ supervisors about excessive or abnormal complaints of fatigue or sleepiness on the job is recommended.</a:t>
            </a:r>
          </a:p>
          <a:p>
            <a:pPr lvl="1">
              <a:defRPr/>
            </a:pPr>
            <a:endParaRPr lang="en-US" b="1" dirty="0" smtClean="0"/>
          </a:p>
          <a:p>
            <a:pPr>
              <a:defRPr/>
            </a:pPr>
            <a:r>
              <a:rPr lang="en-US" dirty="0" smtClean="0"/>
              <a:t>_____________________________________</a:t>
            </a:r>
          </a:p>
          <a:p>
            <a:pPr>
              <a:defRPr/>
            </a:pPr>
            <a:r>
              <a:rPr lang="en-US" b="1" dirty="0" smtClean="0"/>
              <a:t>Notes:</a:t>
            </a:r>
            <a:endParaRPr lang="en-US" dirty="0" smtClean="0"/>
          </a:p>
          <a:p>
            <a:pPr lvl="1">
              <a:defRPr/>
            </a:pPr>
            <a:r>
              <a:rPr lang="en-US" dirty="0" smtClean="0"/>
              <a:t>Assess drivers with both objective and subjective tools:</a:t>
            </a:r>
          </a:p>
          <a:p>
            <a:pPr marL="1085850" lvl="2" indent="-171450">
              <a:buFontTx/>
              <a:buChar char="•"/>
              <a:defRPr/>
            </a:pPr>
            <a:r>
              <a:rPr lang="en-US" dirty="0" smtClean="0"/>
              <a:t>Questionnaires</a:t>
            </a:r>
          </a:p>
          <a:p>
            <a:pPr marL="1085850" lvl="2" indent="-171450">
              <a:buFontTx/>
              <a:buChar char="•"/>
              <a:defRPr/>
            </a:pPr>
            <a:r>
              <a:rPr lang="en-US" dirty="0" smtClean="0"/>
              <a:t>Physical examination</a:t>
            </a:r>
          </a:p>
          <a:p>
            <a:pPr marL="1085850" lvl="2" indent="-171450">
              <a:buFontTx/>
              <a:buChar char="•"/>
              <a:defRPr/>
            </a:pPr>
            <a:r>
              <a:rPr lang="en-US" dirty="0" smtClean="0"/>
              <a:t>History and demographics</a:t>
            </a:r>
          </a:p>
          <a:p>
            <a:pPr marL="1085850" lvl="2" indent="-171450">
              <a:buFontTx/>
              <a:buChar char="•"/>
              <a:defRPr/>
            </a:pPr>
            <a:r>
              <a:rPr lang="en-US" dirty="0" smtClean="0"/>
              <a:t>Driving/crash history</a:t>
            </a:r>
          </a:p>
          <a:p>
            <a:pPr>
              <a:defRPr/>
            </a:pPr>
            <a:endParaRPr 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43C412-4D4F-4F10-8AC5-AD77CBE78344}" type="slidenum">
              <a:rPr lang="en-US" smtClean="0"/>
              <a:pPr eaLnBrk="1" hangingPunct="1"/>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US" b="1" dirty="0" smtClean="0"/>
              <a:t>Narration: </a:t>
            </a:r>
            <a:r>
              <a:rPr lang="en-US" dirty="0" smtClean="0"/>
              <a:t>The AASM’s practice parameters and clinical guidelines outline recommendations for identifying and screening persons with risk for sleep disorders. A sleep history should be obtained in one of three settings: either as part of a routine health maintenance evaluation, as part of an evaluation of symptoms of OSA, or as part of a comprehensive evaluation of patients at high risk for OSA. High risk patients include those who are obese, have significant cardiovascular disease, as well as high-risk driving populations (including CMV drivers). </a:t>
            </a:r>
          </a:p>
          <a:p>
            <a:pPr>
              <a:defRPr/>
            </a:pPr>
            <a:endParaRPr lang="en-US" dirty="0" smtClean="0"/>
          </a:p>
          <a:p>
            <a:pPr>
              <a:defRPr/>
            </a:pPr>
            <a:r>
              <a:rPr lang="en-US" dirty="0" smtClean="0"/>
              <a:t>Questions to be asked during a routine health evaluation include a history of snoring and daytime sleepiness and an evaluation for presence of obesity, craniofacial abnormalities, or hypertension. Positive findings on this general OSA screen should lead to a more comprehensive sleep history and physical examination. A comprehensive sleep history should include an evaluation for snoring, witnessed apneas (or cessations in breathing) while sleeping, gasping or choking episodes during sleep, and excessive sleepiness during the day. </a:t>
            </a:r>
            <a:endParaRPr lang="en-US" strike="sngStrike" dirty="0" smtClean="0"/>
          </a:p>
          <a:p>
            <a:pPr>
              <a:defRPr/>
            </a:pPr>
            <a:endParaRPr lang="en-US" dirty="0" smtClean="0"/>
          </a:p>
          <a:p>
            <a:pPr>
              <a:defRPr/>
            </a:pPr>
            <a:r>
              <a:rPr lang="en-US" dirty="0" smtClean="0"/>
              <a:t>A comprehensive physical exam should include anthropometric measurements to assess body mass index, neck and waist circumferences, and airway anatomy. Patients’ respiratory, cardiovascular, and neurologic systems should also be evaluated.</a:t>
            </a:r>
            <a:endParaRPr lang="en-US" b="1" dirty="0" smtClean="0"/>
          </a:p>
          <a:p>
            <a:pPr>
              <a:defRPr/>
            </a:pPr>
            <a:endParaRPr lang="en-US" dirty="0" smtClean="0"/>
          </a:p>
          <a:p>
            <a:pPr>
              <a:defRPr/>
            </a:pPr>
            <a:r>
              <a:rPr lang="en-US" dirty="0" smtClean="0"/>
              <a:t>Following a detailed history and physical exam, patients can be stratified according to their OSA disease risk. Patients considered at high risk should be given priority for objective sleep testing in order to diagnose and initiate treatment.  </a:t>
            </a:r>
          </a:p>
          <a:p>
            <a:pPr>
              <a:defRPr/>
            </a:pPr>
            <a:endParaRPr lang="en-US" dirty="0" smtClean="0"/>
          </a:p>
          <a:p>
            <a:pPr>
              <a:defRPr/>
            </a:pPr>
            <a:r>
              <a:rPr lang="en-US" dirty="0" smtClean="0"/>
              <a:t>More information</a:t>
            </a:r>
            <a:r>
              <a:rPr lang="en-US" baseline="0" dirty="0" smtClean="0"/>
              <a:t> can be found in the Implementation Manual, in the document titled, “AASM Practice Parameters and Clinical Guidelines.”</a:t>
            </a:r>
            <a:endParaRPr lang="en-US" dirty="0" smtClean="0"/>
          </a:p>
          <a:p>
            <a:pPr>
              <a:defRPr/>
            </a:pPr>
            <a:endParaRPr lang="en-US" dirty="0" smtClean="0"/>
          </a:p>
          <a:p>
            <a:pPr>
              <a:defRPr/>
            </a:pPr>
            <a:r>
              <a:rPr lang="en-US" dirty="0" smtClean="0"/>
              <a:t>_____________________________________</a:t>
            </a:r>
          </a:p>
          <a:p>
            <a:pPr>
              <a:defRPr/>
            </a:pPr>
            <a:r>
              <a:rPr lang="en-US" b="1" dirty="0" smtClean="0"/>
              <a:t>Notes:</a:t>
            </a:r>
          </a:p>
          <a:p>
            <a:pPr>
              <a:defRPr/>
            </a:pPr>
            <a:r>
              <a:rPr lang="en-US" dirty="0" smtClean="0"/>
              <a:t>AASM’s recommendations for identifying and screening persons with risk for sleep disorders:</a:t>
            </a:r>
          </a:p>
          <a:p>
            <a:pPr>
              <a:buFont typeface="Arial" pitchFamily="34" charset="0"/>
              <a:buChar char="•"/>
              <a:defRPr/>
            </a:pPr>
            <a:r>
              <a:rPr lang="en-US" dirty="0" smtClean="0"/>
              <a:t>Detailed sleep history</a:t>
            </a:r>
          </a:p>
          <a:p>
            <a:pPr>
              <a:buFont typeface="Arial" pitchFamily="34" charset="0"/>
              <a:buChar char="•"/>
              <a:defRPr/>
            </a:pPr>
            <a:r>
              <a:rPr lang="en-US" dirty="0" smtClean="0"/>
              <a:t>Physical exam</a:t>
            </a:r>
          </a:p>
          <a:p>
            <a:pPr>
              <a:buFont typeface="Arial" pitchFamily="34" charset="0"/>
              <a:buChar char="•"/>
              <a:defRPr/>
            </a:pPr>
            <a:r>
              <a:rPr lang="en-US" dirty="0" smtClean="0"/>
              <a:t>Stratification according to OSA disease risk (high/low risk)</a:t>
            </a:r>
          </a:p>
          <a:p>
            <a:pPr>
              <a:buFont typeface="Arial" pitchFamily="34" charset="0"/>
              <a:buChar char="•"/>
              <a:defRPr/>
            </a:pPr>
            <a:r>
              <a:rPr lang="en-US" dirty="0" smtClean="0"/>
              <a:t>High risk patients given priority for testing</a:t>
            </a:r>
          </a:p>
          <a:p>
            <a:pPr>
              <a:defRPr/>
            </a:pPr>
            <a:endParaRPr lang="en-US" dirty="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D3DBDF-B9E5-45AB-9573-81AEA4292CCD}" type="slidenum">
              <a:rPr lang="en-US" smtClean="0"/>
              <a:pPr eaLnBrk="1" hangingPunct="1"/>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n-US" b="1" dirty="0" smtClean="0"/>
              <a:t>Narration: </a:t>
            </a:r>
            <a:r>
              <a:rPr lang="en-US" sz="1200" kern="1200" dirty="0" smtClean="0">
                <a:solidFill>
                  <a:schemeClr val="tx1"/>
                </a:solidFill>
                <a:effectLst/>
                <a:latin typeface="+mn-lt"/>
                <a:ea typeface="+mn-ea"/>
                <a:cs typeface="+mn-cs"/>
              </a:rPr>
              <a:t>The FMCSA Medical Expert Panel has also outlined some recommendations for identifying and screening CMV drivers for sleep disorders. These recommendations are available to the medical examiners who can use them as “best practice tools”.  The MEP recommends that drivers should be required to be evaluated for OSA if they meet the following criteria:</a:t>
            </a:r>
          </a:p>
          <a:p>
            <a:pPr>
              <a:defRPr/>
            </a:pPr>
            <a:endParaRPr lang="en-US" dirty="0" smtClean="0"/>
          </a:p>
          <a:p>
            <a:pPr marL="171450" indent="-171450">
              <a:buFont typeface="Arial" pitchFamily="34" charset="0"/>
              <a:buChar char="•"/>
              <a:defRPr/>
            </a:pPr>
            <a:r>
              <a:rPr lang="en-US" dirty="0" smtClean="0"/>
              <a:t>Are categorized as high risk for OSA according to the Berlin Questionnaire, OR</a:t>
            </a:r>
            <a:endParaRPr lang="en-US" strike="sngStrike" dirty="0" smtClean="0"/>
          </a:p>
          <a:p>
            <a:pPr marL="171450" indent="-171450">
              <a:buFont typeface="Arial" pitchFamily="34" charset="0"/>
              <a:buChar char="•"/>
              <a:defRPr/>
            </a:pPr>
            <a:r>
              <a:rPr lang="en-US" dirty="0" smtClean="0"/>
              <a:t>Have a measured body mass index of 33 kg/m2 or greater, OR</a:t>
            </a:r>
          </a:p>
          <a:p>
            <a:pPr marL="171450" indent="-171450">
              <a:buFont typeface="Arial" pitchFamily="34" charset="0"/>
              <a:buChar char="•"/>
              <a:defRPr/>
            </a:pPr>
            <a:r>
              <a:rPr lang="en-US" dirty="0" smtClean="0"/>
              <a:t>Are considered at risk for OSA from a clinical evaluation due to their reported symptoms, risk factors, or co-morbid conditions.</a:t>
            </a:r>
          </a:p>
          <a:p>
            <a:pPr>
              <a:defRPr/>
            </a:pPr>
            <a:endParaRPr lang="en-US" dirty="0" smtClean="0"/>
          </a:p>
          <a:p>
            <a:pPr>
              <a:defRPr/>
            </a:pPr>
            <a:r>
              <a:rPr lang="en-US" dirty="0" smtClean="0"/>
              <a:t>More information can be found in the Implementation Manual, in the document titled, “FMCSA MEP Recommendations: Obstructive Sleep Apnea and Commercial Motor Vehicle Driver Safety.</a:t>
            </a:r>
          </a:p>
          <a:p>
            <a:pPr>
              <a:defRPr/>
            </a:pPr>
            <a:endParaRPr lang="en-US" dirty="0" smtClean="0"/>
          </a:p>
          <a:p>
            <a:pPr>
              <a:defRPr/>
            </a:pPr>
            <a:r>
              <a:rPr lang="en-US" dirty="0" smtClean="0"/>
              <a:t>_____________________________________</a:t>
            </a:r>
          </a:p>
          <a:p>
            <a:pPr>
              <a:defRPr/>
            </a:pPr>
            <a:r>
              <a:rPr lang="en-US" b="1" dirty="0" smtClean="0"/>
              <a:t>Notes:</a:t>
            </a:r>
            <a:endParaRPr lang="en-US" dirty="0" smtClean="0"/>
          </a:p>
          <a:p>
            <a:pPr>
              <a:defRPr/>
            </a:pPr>
            <a:r>
              <a:rPr lang="en-US" dirty="0" smtClean="0"/>
              <a:t>FMCSA Medical Expert Panel recommends drivers be required to be evaluated for OSA if they meet the following criteria:</a:t>
            </a:r>
          </a:p>
          <a:p>
            <a:pPr marL="171450" indent="-171450">
              <a:buFont typeface="Arial" pitchFamily="34" charset="0"/>
              <a:buChar char="•"/>
              <a:defRPr/>
            </a:pPr>
            <a:r>
              <a:rPr lang="en-US" dirty="0" smtClean="0"/>
              <a:t>Are categorized as high risk for OSA according to the Berlin Questionnaire, OR</a:t>
            </a:r>
            <a:endParaRPr lang="en-US" strike="sngStrike" dirty="0" smtClean="0"/>
          </a:p>
          <a:p>
            <a:pPr marL="171450" indent="-171450">
              <a:buFont typeface="Arial" pitchFamily="34" charset="0"/>
              <a:buChar char="•"/>
              <a:defRPr/>
            </a:pPr>
            <a:r>
              <a:rPr lang="en-US" dirty="0" smtClean="0"/>
              <a:t>Have a measured body mass index of 33 kg/m2 or greater, OR</a:t>
            </a:r>
          </a:p>
          <a:p>
            <a:pPr marL="171450" indent="-171450">
              <a:buFont typeface="Arial" pitchFamily="34" charset="0"/>
              <a:buChar char="•"/>
              <a:defRPr/>
            </a:pPr>
            <a:r>
              <a:rPr lang="en-US" dirty="0" smtClean="0"/>
              <a:t>Are considered at risk for OSA from a clinical evaluation due to their reported symptoms, risk factors, or co-morbid conditions</a:t>
            </a:r>
          </a:p>
          <a:p>
            <a:pPr>
              <a:defRPr/>
            </a:pPr>
            <a:endParaRPr lang="en-US" dirty="0" smtClean="0"/>
          </a:p>
          <a:p>
            <a:pPr>
              <a:defRPr/>
            </a:pPr>
            <a:endParaRPr lang="en-US" dirty="0" smtClean="0"/>
          </a:p>
          <a:p>
            <a:pPr>
              <a:defRPr/>
            </a:pPr>
            <a:endParaRPr lang="en-US" dirty="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4B9C14-623E-4848-BFA3-E72BB9B68863}" type="slidenum">
              <a:rPr lang="en-US" smtClean="0"/>
              <a:pPr eaLnBrk="1" hangingPunct="1"/>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Once a person is screened as high risk for OSA, it is recommended they undergo immediate testing for diagnosis. Laboratory </a:t>
            </a:r>
            <a:r>
              <a:rPr lang="en-US" dirty="0" err="1" smtClean="0"/>
              <a:t>polysomnography</a:t>
            </a:r>
            <a:r>
              <a:rPr lang="en-US" dirty="0" smtClean="0"/>
              <a:t>, or PSG, is considered the gold standard for diagnosing sleep disorders, though it is very costly. A PSG is conducted overnight at a sleep clinic and is attended by sleep technicians and evaluated by a sleep physician. The sleep lab in which the PSG is conducted mimics a hotel room. The patient is hooked up to numerous wires which monitor channels of diagnostic sleep information. Following the overnight test, the PSG results are reviewed and scored by the attending sleep physician and reviewed with the patient.</a:t>
            </a:r>
          </a:p>
          <a:p>
            <a:endParaRPr lang="en-US" dirty="0" smtClean="0"/>
          </a:p>
          <a:p>
            <a:r>
              <a:rPr lang="en-US" dirty="0" smtClean="0"/>
              <a:t>The defining criteria for a diagnosis of OSA is the AHI, which is an assessment of the severity of OSA. An AHI of 5-15 events per hour indicates mild OSA; 15-30 events per hour indicates moderate OSA; and more than 30 events per hour indicates severe OSA.</a:t>
            </a:r>
          </a:p>
          <a:p>
            <a:endParaRPr lang="en-US" b="1" dirty="0" smtClean="0"/>
          </a:p>
          <a:p>
            <a:endParaRPr lang="en-US" dirty="0" smtClean="0"/>
          </a:p>
          <a:p>
            <a:r>
              <a:rPr lang="en-US" dirty="0" smtClean="0"/>
              <a:t>______________________</a:t>
            </a:r>
          </a:p>
          <a:p>
            <a:r>
              <a:rPr lang="en-US" b="1" dirty="0" smtClean="0"/>
              <a:t>Notes:</a:t>
            </a:r>
          </a:p>
          <a:p>
            <a:r>
              <a:rPr lang="en-US" dirty="0" smtClean="0"/>
              <a:t>Sleep disorder testing:</a:t>
            </a:r>
          </a:p>
          <a:p>
            <a:pPr>
              <a:buFontTx/>
              <a:buChar char="•"/>
            </a:pPr>
            <a:r>
              <a:rPr lang="en-US" dirty="0" smtClean="0"/>
              <a:t>PSG is gold standard for diagnosing sleep disorders (RLS, OSA, others)</a:t>
            </a:r>
          </a:p>
          <a:p>
            <a:pPr lvl="1">
              <a:buFontTx/>
              <a:buChar char="•"/>
            </a:pPr>
            <a:r>
              <a:rPr lang="en-US" dirty="0" smtClean="0"/>
              <a:t>Costly</a:t>
            </a:r>
          </a:p>
          <a:p>
            <a:pPr lvl="1">
              <a:buFontTx/>
              <a:buChar char="•"/>
            </a:pPr>
            <a:r>
              <a:rPr lang="en-US" dirty="0" smtClean="0"/>
              <a:t>Overnight, attended test in sleep laboratory</a:t>
            </a:r>
          </a:p>
          <a:p>
            <a:pPr lvl="1">
              <a:buFontTx/>
              <a:buChar char="•"/>
            </a:pPr>
            <a:r>
              <a:rPr lang="en-US" dirty="0" smtClean="0"/>
              <a:t>Physiological data recorded in real-time</a:t>
            </a:r>
          </a:p>
          <a:p>
            <a:pPr lvl="1">
              <a:buFontTx/>
              <a:buChar char="•"/>
            </a:pPr>
            <a:r>
              <a:rPr lang="en-US" dirty="0" smtClean="0"/>
              <a:t>OSA diagnosed by Apnea/hypopnea index (AHI)</a:t>
            </a:r>
          </a:p>
          <a:p>
            <a:endParaRPr lang="en-US" dirty="0" smtClean="0"/>
          </a:p>
          <a:p>
            <a:r>
              <a:rPr lang="en-US" dirty="0" smtClean="0"/>
              <a:t>AHI is an assessment of OSA severity (events/hour).</a:t>
            </a: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F8CBE17-C82B-42D1-B39F-2CDA83D2E536}" type="slidenum">
              <a:rPr lang="en-US" smtClean="0"/>
              <a:pPr eaLnBrk="1" hangingPunct="1"/>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b="1" dirty="0" smtClean="0"/>
              <a:t>Narration: </a:t>
            </a:r>
            <a:r>
              <a:rPr lang="en-US" dirty="0" smtClean="0"/>
              <a:t>Portable monitoring, or PM, is another means of testing for sleep disorders. This unattended sleep study is performed outside of a sleep lab, often at home, but can be done anywhere a person sleeps, including a sleeper berth of a commercial truck. Portable monitoring is cheaper than a laboratory PSG and is more cost-effective in most cases. It is also more convenient for CMV drivers, as it does not require an overnight stay at a sleep laboratory that may be inconvenient for their very mobile lifestyle. Portable monitoring devices are often approved as alternatives to PSG for screening and diagnosis of OSA when performed in conjunction with a comprehensive sleep evaluation by a certified sleep practitioner. </a:t>
            </a:r>
            <a:endParaRPr lang="en-US" strike="sngStrike" dirty="0" smtClean="0"/>
          </a:p>
          <a:p>
            <a:pPr>
              <a:defRPr/>
            </a:pPr>
            <a:endParaRPr lang="en-US" dirty="0" smtClean="0"/>
          </a:p>
          <a:p>
            <a:pPr>
              <a:defRPr/>
            </a:pPr>
            <a:r>
              <a:rPr lang="en-US" dirty="0" smtClean="0"/>
              <a:t>With the benefits come limitations of portable monitors. PMs that do not have a technology to secure the chain of custody should not be considered for CMV drivers. For fear of OSA affecting their career and livelihood, CMV drivers may be hesitant to be tested and diagnosed with OSA; therefore, they may try to “beat the system” by having a spouse or friend where the PM for the sleep test. Portable monitoring providers are recognizing this issue and are devising technologies to address these chain of custody concerns. Also, the AASM does not approve portable monitoring for diagnosing OSA in patients with significant comorbid medical conditions. Carriers should seek the professional advice and recommendations of an accredited sleep physician or their OSA provider when choosing a PM for testing OSA in their fleet. </a:t>
            </a:r>
            <a:endParaRPr lang="en-US" strike="sngStrike" dirty="0" smtClean="0"/>
          </a:p>
          <a:p>
            <a:pPr>
              <a:defRPr/>
            </a:pPr>
            <a:endParaRPr lang="en-US" dirty="0" smtClean="0"/>
          </a:p>
          <a:p>
            <a:pPr>
              <a:defRPr/>
            </a:pPr>
            <a:r>
              <a:rPr lang="en-US" b="1" dirty="0" smtClean="0"/>
              <a:t>__________________________</a:t>
            </a:r>
          </a:p>
          <a:p>
            <a:pPr>
              <a:defRPr/>
            </a:pPr>
            <a:r>
              <a:rPr lang="en-US" b="1" dirty="0" smtClean="0"/>
              <a:t>Notes:</a:t>
            </a:r>
          </a:p>
          <a:p>
            <a:pPr>
              <a:defRPr/>
            </a:pPr>
            <a:r>
              <a:rPr lang="en-US" dirty="0" smtClean="0"/>
              <a:t>PM can be performed at home, hotel, truck, etc.</a:t>
            </a:r>
          </a:p>
          <a:p>
            <a:pPr>
              <a:buFont typeface="Arial" pitchFamily="34" charset="0"/>
              <a:buChar char="•"/>
              <a:defRPr/>
            </a:pPr>
            <a:r>
              <a:rPr lang="en-US" dirty="0" smtClean="0"/>
              <a:t>Cost-effective</a:t>
            </a:r>
          </a:p>
          <a:p>
            <a:pPr>
              <a:buFont typeface="Arial" pitchFamily="34" charset="0"/>
              <a:buChar char="•"/>
              <a:defRPr/>
            </a:pPr>
            <a:r>
              <a:rPr lang="en-US" dirty="0" smtClean="0"/>
              <a:t>Convenient</a:t>
            </a:r>
          </a:p>
          <a:p>
            <a:pPr>
              <a:buFont typeface="Arial" pitchFamily="34" charset="0"/>
              <a:buChar char="•"/>
              <a:defRPr/>
            </a:pPr>
            <a:r>
              <a:rPr lang="en-US" sz="2400" dirty="0" smtClean="0"/>
              <a:t>PMs approved as alternatives to PSG for diagnosis of OSA .</a:t>
            </a:r>
          </a:p>
          <a:p>
            <a:pPr marL="1257300" lvl="2" indent="-342900">
              <a:buFontTx/>
              <a:buChar char="•"/>
              <a:defRPr/>
            </a:pPr>
            <a:r>
              <a:rPr lang="en-US" sz="2000" dirty="0" smtClean="0"/>
              <a:t>Appropriate PM and recording channels</a:t>
            </a:r>
          </a:p>
          <a:p>
            <a:pPr marL="1257300" lvl="2" indent="-342900">
              <a:buFontTx/>
              <a:buChar char="•"/>
              <a:defRPr/>
            </a:pPr>
            <a:r>
              <a:rPr lang="en-US" sz="2000" dirty="0" smtClean="0"/>
              <a:t>Accompanied with clinical sleep evaluation </a:t>
            </a:r>
          </a:p>
          <a:p>
            <a:pPr marL="1257300" lvl="2" indent="-342900">
              <a:buFontTx/>
              <a:buChar char="•"/>
              <a:defRPr/>
            </a:pPr>
            <a:r>
              <a:rPr lang="en-US" sz="2000" dirty="0" smtClean="0"/>
              <a:t>Restrictions </a:t>
            </a:r>
            <a:r>
              <a:rPr lang="en-US" sz="1600" i="1" dirty="0" smtClean="0"/>
              <a:t>(</a:t>
            </a:r>
            <a:r>
              <a:rPr lang="en-US" sz="1600" i="1" dirty="0" err="1" smtClean="0"/>
              <a:t>Collop</a:t>
            </a:r>
            <a:r>
              <a:rPr lang="en-US" sz="1600" i="1" dirty="0" smtClean="0"/>
              <a:t> et. al. 2007)</a:t>
            </a:r>
          </a:p>
          <a:p>
            <a:pPr>
              <a:buFont typeface="Arial" pitchFamily="34" charset="0"/>
              <a:buChar char="•"/>
              <a:defRPr/>
            </a:pPr>
            <a:r>
              <a:rPr lang="en-US" dirty="0" smtClean="0"/>
              <a:t>Limitations</a:t>
            </a:r>
          </a:p>
          <a:p>
            <a:pPr lvl="1">
              <a:buFont typeface="Arial" pitchFamily="34" charset="0"/>
              <a:buChar char="•"/>
              <a:defRPr/>
            </a:pPr>
            <a:r>
              <a:rPr lang="en-US" dirty="0" smtClean="0"/>
              <a:t>Chain of custody</a:t>
            </a:r>
          </a:p>
          <a:p>
            <a:pPr lvl="1">
              <a:buFont typeface="Arial" pitchFamily="34" charset="0"/>
              <a:buChar char="•"/>
              <a:defRPr/>
            </a:pPr>
            <a:r>
              <a:rPr lang="en-US" dirty="0" smtClean="0"/>
              <a:t>Appropriate for high risk populations without significant medical problems</a:t>
            </a:r>
          </a:p>
          <a:p>
            <a:pPr>
              <a:defRPr/>
            </a:pPr>
            <a:endParaRPr lang="en-US" b="1" dirty="0" smtClean="0"/>
          </a:p>
          <a:p>
            <a:pPr>
              <a:defRPr/>
            </a:pPr>
            <a:r>
              <a:rPr lang="en-US" i="1" dirty="0" smtClean="0"/>
              <a:t>Reference:</a:t>
            </a:r>
          </a:p>
          <a:p>
            <a:pPr>
              <a:defRPr/>
            </a:pPr>
            <a:r>
              <a:rPr lang="en-US" dirty="0" smtClean="0"/>
              <a:t>Clinical guidelines for the use of unattended portable monitors in the diagnosis of obstructive sleep apnea in adult patients. Portable Monitoring Task Force of the American Academy of Sleep Medicine.</a:t>
            </a:r>
          </a:p>
          <a:p>
            <a:pPr>
              <a:defRPr/>
            </a:pPr>
            <a:r>
              <a:rPr lang="en-US" dirty="0" err="1" smtClean="0">
                <a:hlinkClick r:id="rId3" action="ppaction://hlinkfile"/>
              </a:rPr>
              <a:t>Collop</a:t>
            </a:r>
            <a:r>
              <a:rPr lang="en-US" dirty="0" smtClean="0">
                <a:hlinkClick r:id="rId3" action="ppaction://hlinkfile"/>
              </a:rPr>
              <a:t> NA</a:t>
            </a:r>
            <a:r>
              <a:rPr lang="en-US" dirty="0" smtClean="0"/>
              <a:t>, </a:t>
            </a:r>
            <a:r>
              <a:rPr lang="en-US" dirty="0" smtClean="0">
                <a:hlinkClick r:id="rId4" action="ppaction://hlinkfile"/>
              </a:rPr>
              <a:t>Anderson WM</a:t>
            </a:r>
            <a:r>
              <a:rPr lang="en-US" dirty="0" smtClean="0"/>
              <a:t>, </a:t>
            </a:r>
            <a:r>
              <a:rPr lang="en-US" dirty="0" err="1" smtClean="0">
                <a:hlinkClick r:id="rId5" action="ppaction://hlinkfile"/>
              </a:rPr>
              <a:t>Boehlecke</a:t>
            </a:r>
            <a:r>
              <a:rPr lang="en-US" dirty="0" smtClean="0">
                <a:hlinkClick r:id="rId5" action="ppaction://hlinkfile"/>
              </a:rPr>
              <a:t> B</a:t>
            </a:r>
            <a:r>
              <a:rPr lang="en-US" dirty="0" smtClean="0"/>
              <a:t>, </a:t>
            </a:r>
            <a:r>
              <a:rPr lang="en-US" dirty="0" err="1" smtClean="0">
                <a:hlinkClick r:id="rId6" action="ppaction://hlinkfile"/>
              </a:rPr>
              <a:t>Claman</a:t>
            </a:r>
            <a:r>
              <a:rPr lang="en-US" dirty="0" smtClean="0">
                <a:hlinkClick r:id="rId6" action="ppaction://hlinkfile"/>
              </a:rPr>
              <a:t> D</a:t>
            </a:r>
            <a:r>
              <a:rPr lang="en-US" dirty="0" smtClean="0"/>
              <a:t>, </a:t>
            </a:r>
            <a:r>
              <a:rPr lang="en-US" dirty="0" smtClean="0">
                <a:hlinkClick r:id="rId7" action="ppaction://hlinkfile"/>
              </a:rPr>
              <a:t>Goldberg R</a:t>
            </a:r>
            <a:r>
              <a:rPr lang="en-US" dirty="0" smtClean="0"/>
              <a:t>, </a:t>
            </a:r>
            <a:r>
              <a:rPr lang="en-US" dirty="0" smtClean="0">
                <a:hlinkClick r:id="rId8" action="ppaction://hlinkfile"/>
              </a:rPr>
              <a:t>Gottlieb DJ</a:t>
            </a:r>
            <a:r>
              <a:rPr lang="en-US" dirty="0" smtClean="0"/>
              <a:t>, </a:t>
            </a:r>
            <a:r>
              <a:rPr lang="en-US" dirty="0" err="1" smtClean="0">
                <a:hlinkClick r:id="rId9" action="ppaction://hlinkfile"/>
              </a:rPr>
              <a:t>Hudgel</a:t>
            </a:r>
            <a:r>
              <a:rPr lang="en-US" dirty="0" smtClean="0">
                <a:hlinkClick r:id="rId9" action="ppaction://hlinkfile"/>
              </a:rPr>
              <a:t> D</a:t>
            </a:r>
            <a:r>
              <a:rPr lang="en-US" dirty="0" smtClean="0"/>
              <a:t>, </a:t>
            </a:r>
            <a:r>
              <a:rPr lang="en-US" dirty="0" err="1" smtClean="0">
                <a:hlinkClick r:id="rId10" action="ppaction://hlinkfile"/>
              </a:rPr>
              <a:t>Sateia</a:t>
            </a:r>
            <a:r>
              <a:rPr lang="en-US" dirty="0" smtClean="0">
                <a:hlinkClick r:id="rId10" action="ppaction://hlinkfile"/>
              </a:rPr>
              <a:t> M</a:t>
            </a:r>
            <a:r>
              <a:rPr lang="en-US" dirty="0" smtClean="0"/>
              <a:t>, </a:t>
            </a:r>
            <a:r>
              <a:rPr lang="en-US" dirty="0" smtClean="0">
                <a:hlinkClick r:id="rId11" action="ppaction://hlinkfile"/>
              </a:rPr>
              <a:t>Schwab R</a:t>
            </a:r>
            <a:r>
              <a:rPr lang="en-US" dirty="0" smtClean="0"/>
              <a:t>; </a:t>
            </a:r>
            <a:r>
              <a:rPr lang="en-US" dirty="0" smtClean="0">
                <a:hlinkClick r:id="rId12" action="ppaction://hlinkfile"/>
              </a:rPr>
              <a:t>Portable Monitoring Task Force of the American Academy of Sleep Medicine</a:t>
            </a:r>
            <a:r>
              <a:rPr lang="en-US" dirty="0" smtClean="0"/>
              <a:t>.</a:t>
            </a:r>
          </a:p>
          <a:p>
            <a:pPr>
              <a:defRPr/>
            </a:pPr>
            <a:endParaRPr lang="en-US"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95E7EE-0FF6-474C-BC25-266C331E637E}" type="slidenum">
              <a:rPr lang="en-US" smtClean="0"/>
              <a:pPr eaLnBrk="1" hangingPunct="1"/>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marL="457200" lvl="1" indent="0">
              <a:buFont typeface="Arial" pitchFamily="34" charset="0"/>
              <a:buNone/>
              <a:defRPr/>
            </a:pPr>
            <a:r>
              <a:rPr lang="en-US" sz="2400" b="1" dirty="0" smtClean="0"/>
              <a:t>Narration: </a:t>
            </a:r>
            <a:r>
              <a:rPr lang="en-US" sz="2400" dirty="0" smtClean="0"/>
              <a:t>The AASM outlines a minimal physiological signals that should be monitored and recorded during PSG, as well as additional parameters that are recommended. The AASM also requires that an attended PSG require the constant presence and monitoring of a trained and accredited technician or physician. </a:t>
            </a:r>
          </a:p>
          <a:p>
            <a:pPr lvl="1">
              <a:defRPr/>
            </a:pPr>
            <a:endParaRPr lang="en-US" sz="2400" dirty="0" smtClean="0"/>
          </a:p>
          <a:p>
            <a:pPr lvl="1">
              <a:defRPr/>
            </a:pPr>
            <a:r>
              <a:rPr lang="en-US" sz="2400" dirty="0" smtClean="0"/>
              <a:t>In order for a portable monitoring device to meet the guidelines and parameters outlined by the AASM for OSA diagnosis, the portable test must be accompanied by a comprehensive sleep evaluation by an accredited sleep practitioner. Portable monitors should be used in the diagnosis of OSA only when OSA is likely (as assessed through screening and clinical indications) and no other major medical conditions are present. Similarly to PSG, the AASM also outlines minimal physiological signals that should be monitored with portable devices, as well as recommended signals. Carriers should consider these recommendations when choosing a portable monitoring device for their company’s sleep apnea management program. The AASM also recommends that OSA be approached as a chronic disease that requires long-term, multi-disciplinary management. The Guidelines recommend that portable sleep monitoring be performed under the support of an AASM accredited comprehensive sleep medicine program. Additionally, if portable monitoring testing in a patient considered at high risk for OSA is negative or technically inadequate, laboratory PSG is recommended as a follow up.</a:t>
            </a:r>
          </a:p>
          <a:p>
            <a:pPr lvl="1">
              <a:defRPr/>
            </a:pPr>
            <a:endParaRPr lang="en-US" sz="2400" dirty="0" smtClean="0"/>
          </a:p>
          <a:p>
            <a:pPr lvl="1">
              <a:defRPr/>
            </a:pPr>
            <a:r>
              <a:rPr lang="en-US" sz="2400" dirty="0" smtClean="0"/>
              <a:t>Detailed information regarding AASM recommendations for laboratory PSG and portable monitoring can be found in the Practice Parameters and Clinical Guidelines which are linked at the end of Module 7 and is</a:t>
            </a:r>
            <a:r>
              <a:rPr lang="en-US" sz="2400" baseline="0" dirty="0" smtClean="0"/>
              <a:t> included in the Implementation Manual</a:t>
            </a:r>
            <a:r>
              <a:rPr lang="en-US" sz="2400" dirty="0" smtClean="0"/>
              <a:t>.</a:t>
            </a:r>
          </a:p>
          <a:p>
            <a:pPr>
              <a:defRPr/>
            </a:pPr>
            <a:endParaRPr lang="en-US" sz="2400" dirty="0" smtClean="0"/>
          </a:p>
          <a:p>
            <a:pPr>
              <a:defRPr/>
            </a:pPr>
            <a:r>
              <a:rPr lang="en-US" sz="2400" dirty="0" smtClean="0"/>
              <a:t>_____________________________________</a:t>
            </a:r>
          </a:p>
          <a:p>
            <a:pPr>
              <a:defRPr/>
            </a:pPr>
            <a:r>
              <a:rPr lang="en-US" sz="2400" b="1" dirty="0" smtClean="0"/>
              <a:t>Notes:</a:t>
            </a:r>
          </a:p>
          <a:p>
            <a:pPr>
              <a:defRPr/>
            </a:pPr>
            <a:r>
              <a:rPr lang="en-US" sz="2400" dirty="0" smtClean="0"/>
              <a:t>AASM recommendations for PSG</a:t>
            </a:r>
          </a:p>
          <a:p>
            <a:pPr>
              <a:buFont typeface="Arial" pitchFamily="34" charset="0"/>
              <a:buChar char="•"/>
              <a:defRPr/>
            </a:pPr>
            <a:r>
              <a:rPr lang="en-US" sz="2400" dirty="0" smtClean="0"/>
              <a:t>minimal physiological signals monitored and recorded/additional parameters recommended</a:t>
            </a:r>
          </a:p>
          <a:p>
            <a:pPr>
              <a:buFont typeface="Arial" pitchFamily="34" charset="0"/>
              <a:buChar char="•"/>
              <a:defRPr/>
            </a:pPr>
            <a:r>
              <a:rPr lang="en-US" sz="2400" dirty="0" smtClean="0"/>
              <a:t>constant presence and monitoring of a trained and accredited technician or physician</a:t>
            </a:r>
          </a:p>
          <a:p>
            <a:pPr>
              <a:defRPr/>
            </a:pPr>
            <a:endParaRPr lang="en-US" sz="2400" dirty="0" smtClean="0"/>
          </a:p>
          <a:p>
            <a:pPr>
              <a:defRPr/>
            </a:pPr>
            <a:r>
              <a:rPr lang="en-US" sz="2400" dirty="0" smtClean="0"/>
              <a:t>AASM recommendations for PM</a:t>
            </a:r>
          </a:p>
          <a:p>
            <a:pPr marL="342900" indent="-342900">
              <a:buFont typeface="Arial" pitchFamily="34" charset="0"/>
              <a:buChar char="•"/>
              <a:defRPr/>
            </a:pPr>
            <a:r>
              <a:rPr lang="en-US" sz="2000" dirty="0" smtClean="0"/>
              <a:t>Accompanied by comprehensive sleep evaluation by sleep practitioner.</a:t>
            </a:r>
          </a:p>
          <a:p>
            <a:pPr marL="342900" indent="-342900">
              <a:buFont typeface="Arial" pitchFamily="34" charset="0"/>
              <a:buChar char="•"/>
              <a:defRPr/>
            </a:pPr>
            <a:r>
              <a:rPr lang="en-US" sz="2000" dirty="0" smtClean="0"/>
              <a:t>May be used as alternative to PSG in patients with a high pretest probability of OSA and no major comorbid medical conditions.</a:t>
            </a:r>
          </a:p>
          <a:p>
            <a:pPr marL="342900" indent="-342900">
              <a:buFont typeface="Arial" pitchFamily="34" charset="0"/>
              <a:buChar char="•"/>
              <a:defRPr/>
            </a:pPr>
            <a:r>
              <a:rPr lang="en-US" sz="2000" dirty="0" smtClean="0"/>
              <a:t>Required and recommended physiologic recording.</a:t>
            </a:r>
          </a:p>
          <a:p>
            <a:pPr marL="342900" indent="-342900">
              <a:buFont typeface="Arial" pitchFamily="34" charset="0"/>
              <a:buChar char="•"/>
              <a:defRPr/>
            </a:pPr>
            <a:r>
              <a:rPr lang="en-US" sz="2000" dirty="0" smtClean="0"/>
              <a:t>Performed under AASM accredited comprehensive sleep medicine program (PM application, scoring, interpretation, diagnosis).</a:t>
            </a:r>
          </a:p>
          <a:p>
            <a:pPr marL="342900" indent="-342900">
              <a:buFont typeface="Arial" pitchFamily="34" charset="0"/>
              <a:buChar char="•"/>
              <a:defRPr/>
            </a:pPr>
            <a:r>
              <a:rPr lang="en-US" sz="2000" dirty="0" smtClean="0"/>
              <a:t>PSG should be performed in cases where PM is inadequate or fails to establish OSA diagnosis in patients with high pretest probability.</a:t>
            </a:r>
          </a:p>
          <a:p>
            <a:pPr>
              <a:defRPr/>
            </a:pPr>
            <a:endParaRPr lang="en-US" dirty="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8572A0-E9FD-4648-B62E-A18E45179B35}" type="slidenum">
              <a:rPr lang="en-US" smtClean="0"/>
              <a:pPr eaLnBrk="1" hangingPunct="1"/>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smtClean="0"/>
              <a:t>Narration:  </a:t>
            </a:r>
            <a:r>
              <a:rPr lang="en-US" dirty="0" smtClean="0"/>
              <a:t>The FMCSA Medical Expert Panel has also outlined some recommendations for sleep disorder testing for CMV drivers. These recommendations may be considered a tool for use</a:t>
            </a:r>
            <a:r>
              <a:rPr lang="en-US" baseline="0" dirty="0" smtClean="0"/>
              <a:t> by the medical examiners. </a:t>
            </a:r>
            <a:r>
              <a:rPr lang="en-US" dirty="0" smtClean="0"/>
              <a:t>They recognize that overnight PSG in a sleep lab is preferred but is not always feasible considering cost and convenience; therefore, the Medical Expert Panel accepts portable sleep monitoring as an alternative to PSG as long as the device meets the following criteria:</a:t>
            </a:r>
          </a:p>
          <a:p>
            <a:pPr>
              <a:defRPr/>
            </a:pPr>
            <a:endParaRPr lang="en-US" dirty="0" smtClean="0"/>
          </a:p>
          <a:p>
            <a:pPr marL="171450" indent="-171450">
              <a:buFont typeface="Arial" pitchFamily="34" charset="0"/>
              <a:buChar char="•"/>
              <a:defRPr/>
            </a:pPr>
            <a:r>
              <a:rPr lang="en-US" dirty="0" smtClean="0"/>
              <a:t>The portable device is validated against PSG, and</a:t>
            </a:r>
          </a:p>
          <a:p>
            <a:pPr marL="171450" indent="-171450">
              <a:buFont typeface="Arial" pitchFamily="34" charset="0"/>
              <a:buChar char="•"/>
              <a:defRPr/>
            </a:pPr>
            <a:r>
              <a:rPr lang="en-US" dirty="0" smtClean="0"/>
              <a:t>The portable device objectively records oxygen saturation, nasal pressure, and sleep and wake time for a minimum of 5 hours.</a:t>
            </a:r>
          </a:p>
          <a:p>
            <a:pPr>
              <a:defRPr/>
            </a:pPr>
            <a:endParaRPr lang="en-US" dirty="0" smtClean="0"/>
          </a:p>
          <a:p>
            <a:pPr>
              <a:defRPr/>
            </a:pPr>
            <a:r>
              <a:rPr lang="en-US" dirty="0" smtClean="0"/>
              <a:t>Patients undergoing OSA testing via PSG or portable monitoring should do so while on their usual chronic medication regime.</a:t>
            </a:r>
          </a:p>
          <a:p>
            <a:pPr>
              <a:defRPr/>
            </a:pPr>
            <a:endParaRPr lang="en-US" dirty="0" smtClean="0"/>
          </a:p>
          <a:p>
            <a:pPr>
              <a:defRPr/>
            </a:pPr>
            <a:r>
              <a:rPr lang="en-US" dirty="0" smtClean="0"/>
              <a:t>More information can be found in the Implementation Manual, in the document titled, “FMCSA MEP Recommendations: Obstructive Sleep Apnea and Commercial Motor Vehicle Driver Safety.”</a:t>
            </a:r>
          </a:p>
          <a:p>
            <a:pPr>
              <a:defRPr/>
            </a:pPr>
            <a:endParaRPr lang="en-US" dirty="0" smtClean="0"/>
          </a:p>
          <a:p>
            <a:pPr>
              <a:defRPr/>
            </a:pPr>
            <a:endParaRPr lang="en-US" dirty="0" smtClean="0"/>
          </a:p>
          <a:p>
            <a:pPr>
              <a:defRPr/>
            </a:pPr>
            <a:r>
              <a:rPr lang="en-US" dirty="0" smtClean="0"/>
              <a:t>_____________________________________</a:t>
            </a:r>
          </a:p>
          <a:p>
            <a:pPr>
              <a:defRPr/>
            </a:pPr>
            <a:r>
              <a:rPr lang="en-US" b="1" dirty="0" smtClean="0"/>
              <a:t>Notes:</a:t>
            </a:r>
            <a:endParaRPr lang="en-US" dirty="0" smtClean="0"/>
          </a:p>
          <a:p>
            <a:pPr>
              <a:defRPr/>
            </a:pPr>
            <a:r>
              <a:rPr lang="en-US" dirty="0" smtClean="0"/>
              <a:t>FMCSA Medical Expert Panel recommendations for sleep disorder testing for CMV drivers</a:t>
            </a:r>
          </a:p>
          <a:p>
            <a:pPr>
              <a:buFont typeface="Arial" pitchFamily="34" charset="0"/>
              <a:buChar char="•"/>
              <a:defRPr/>
            </a:pPr>
            <a:r>
              <a:rPr lang="en-US" dirty="0" smtClean="0"/>
              <a:t>PSG preferred</a:t>
            </a:r>
          </a:p>
          <a:p>
            <a:pPr>
              <a:buFont typeface="Arial" pitchFamily="34" charset="0"/>
              <a:buChar char="•"/>
              <a:defRPr/>
            </a:pPr>
            <a:r>
              <a:rPr lang="en-US" dirty="0" smtClean="0"/>
              <a:t>PM acceptable alternative to PSG</a:t>
            </a:r>
          </a:p>
          <a:p>
            <a:pPr lvl="1">
              <a:buFont typeface="Arial" pitchFamily="34" charset="0"/>
              <a:buChar char="•"/>
              <a:defRPr/>
            </a:pPr>
            <a:r>
              <a:rPr lang="en-US" dirty="0" smtClean="0"/>
              <a:t>PM must be validated against PSG</a:t>
            </a:r>
          </a:p>
          <a:p>
            <a:pPr lvl="1">
              <a:buFont typeface="Arial" pitchFamily="34" charset="0"/>
              <a:buChar char="•"/>
              <a:defRPr/>
            </a:pPr>
            <a:r>
              <a:rPr lang="en-US" dirty="0" smtClean="0"/>
              <a:t>PM must objectively record oxygen saturation, nasal pressure, and sleep and wake time for a minimum of 5 hours</a:t>
            </a:r>
          </a:p>
          <a:p>
            <a:pPr lvl="1">
              <a:buFont typeface="Arial" pitchFamily="34" charset="0"/>
              <a:buNone/>
              <a:defRPr/>
            </a:pPr>
            <a:endParaRPr lang="en-US" dirty="0" smtClean="0"/>
          </a:p>
          <a:p>
            <a:pPr lvl="1">
              <a:buFont typeface="Arial" pitchFamily="34" charset="0"/>
              <a:buNone/>
              <a:defRPr/>
            </a:pPr>
            <a:r>
              <a:rPr lang="en-US" dirty="0" smtClean="0"/>
              <a:t>Testing while on usual medication</a:t>
            </a: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17916D-DBFB-45B4-B11C-450EF730DE01}" type="slidenum">
              <a:rPr lang="en-US" smtClean="0"/>
              <a:pPr eaLnBrk="1" hangingPunct="1"/>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The following tools ARE NOT appropriate for sleep disorder testing or diagnosis but may be helpful to assess sleep quality, quantity and habits. </a:t>
            </a:r>
            <a:r>
              <a:rPr lang="en-US" dirty="0" err="1" smtClean="0"/>
              <a:t>Actigraphs</a:t>
            </a:r>
            <a:r>
              <a:rPr lang="en-US" dirty="0" smtClean="0"/>
              <a:t> are devices worn on the wrist that objectively measure movement throughout the day and night (whenever it is being worn). </a:t>
            </a:r>
            <a:r>
              <a:rPr lang="en-US" dirty="0" err="1" smtClean="0"/>
              <a:t>Actigraphs</a:t>
            </a:r>
            <a:r>
              <a:rPr lang="en-US" dirty="0" smtClean="0"/>
              <a:t> record sleep and wake patterns, as well as movement patterns over time. They provide a rough estimate of sleep quantity and sleep quality. </a:t>
            </a:r>
          </a:p>
          <a:p>
            <a:endParaRPr lang="en-US" dirty="0" smtClean="0"/>
          </a:p>
          <a:p>
            <a:r>
              <a:rPr lang="en-US" dirty="0" smtClean="0"/>
              <a:t>A sleep log or diary is a subjective tool that can evaluate sleep patterns and habits. A sleep log is completed by the patient who subjectively records their sleep and wake activities. It is a way for them to self-monitor their sleep behavior and can often identify characteristics of insomnia, circadian rhythm disorders and poor sleep habits.</a:t>
            </a:r>
          </a:p>
          <a:p>
            <a:endParaRPr lang="en-US" dirty="0" smtClean="0"/>
          </a:p>
          <a:p>
            <a:endParaRPr lang="en-US" dirty="0" smtClean="0"/>
          </a:p>
          <a:p>
            <a:r>
              <a:rPr lang="en-US" dirty="0" smtClean="0"/>
              <a:t>_____________________________________</a:t>
            </a:r>
          </a:p>
          <a:p>
            <a:r>
              <a:rPr lang="en-US" b="1" dirty="0" smtClean="0"/>
              <a:t>Notes:</a:t>
            </a:r>
          </a:p>
          <a:p>
            <a:r>
              <a:rPr lang="en-US" dirty="0" smtClean="0"/>
              <a:t>Tools may be helpful to assess sleep quality, quantity and habits</a:t>
            </a:r>
          </a:p>
          <a:p>
            <a:pPr>
              <a:buFontTx/>
              <a:buChar char="•"/>
            </a:pPr>
            <a:r>
              <a:rPr lang="en-US" dirty="0" smtClean="0"/>
              <a:t>ARE NOT appropriate for sleep disorder testing or diagnosis</a:t>
            </a:r>
          </a:p>
          <a:p>
            <a:pPr>
              <a:buFontTx/>
              <a:buChar char="•"/>
            </a:pPr>
            <a:endParaRPr lang="en-US" dirty="0" smtClean="0"/>
          </a:p>
          <a:p>
            <a:pPr>
              <a:buFontTx/>
              <a:buChar char="•"/>
            </a:pPr>
            <a:r>
              <a:rPr lang="en-US" dirty="0" err="1" smtClean="0"/>
              <a:t>Actigraphy</a:t>
            </a:r>
            <a:r>
              <a:rPr lang="en-US" dirty="0" smtClean="0"/>
              <a:t> provides estimate of sleep quality and quantity</a:t>
            </a:r>
          </a:p>
          <a:p>
            <a:pPr>
              <a:buFontTx/>
              <a:buChar char="•"/>
            </a:pPr>
            <a:r>
              <a:rPr lang="en-US" dirty="0" smtClean="0"/>
              <a:t>Sleep log/diary establishes sleep patterns</a:t>
            </a:r>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5FF6F9-4329-4E3A-B685-897FDE2C7124}" type="slidenum">
              <a:rPr lang="en-US" smtClean="0"/>
              <a:pPr eaLnBrk="1" hangingPunct="1"/>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Three sleep disorders that are common in the commercial motor vehicle, or CMV, industry include restless leg syndrome, insomnia, and circadian rhythm sleep disorder.</a:t>
            </a:r>
          </a:p>
          <a:p>
            <a:endParaRPr lang="en-US" dirty="0" smtClean="0"/>
          </a:p>
          <a:p>
            <a:r>
              <a:rPr lang="en-US" dirty="0" smtClean="0"/>
              <a:t>Restless leg syndrome is a neurological disorder that presents with an uncomfortable urge to move that occurs often at rest and before or during sleep. It usually is felt in the legs or arms as a throbbing, pulling, creeping, or other unpleasant sensation, and requires movement to relieve discomfort. </a:t>
            </a:r>
          </a:p>
          <a:p>
            <a:endParaRPr lang="en-US" dirty="0" smtClean="0"/>
          </a:p>
          <a:p>
            <a:r>
              <a:rPr lang="en-US" dirty="0" smtClean="0"/>
              <a:t>Insomnia is the inability to fall asleep, stay asleep or wake refreshed from sleep. Insomnia causes short sleep or poor quality sleep and results in a lack of energy and fatigue. Insomnia may cause feelings of anxiousness, depression or irritability.</a:t>
            </a:r>
          </a:p>
          <a:p>
            <a:endParaRPr lang="en-US" dirty="0" smtClean="0"/>
          </a:p>
          <a:p>
            <a:r>
              <a:rPr lang="en-US" dirty="0" smtClean="0"/>
              <a:t>Circadian rhythm sleep disorder is the inability to sleep and wake at normal times. This sleep disorder often affects people whose work hours are scheduled during the typical sleep period and vice versa. Circadian rhythm sleep disorder can affect sleep quality and alertness and may hinder work performance and increase risk of injury on the job.</a:t>
            </a:r>
          </a:p>
          <a:p>
            <a:endParaRPr lang="en-US" b="1" dirty="0" smtClean="0"/>
          </a:p>
          <a:p>
            <a:r>
              <a:rPr lang="en-US" b="1" dirty="0" smtClean="0"/>
              <a:t>_______________________</a:t>
            </a:r>
          </a:p>
          <a:p>
            <a:r>
              <a:rPr lang="en-US" b="1" dirty="0" smtClean="0"/>
              <a:t>Notes:</a:t>
            </a:r>
          </a:p>
          <a:p>
            <a:endParaRPr lang="en-US" dirty="0" smtClean="0"/>
          </a:p>
          <a:p>
            <a:r>
              <a:rPr lang="en-US" dirty="0" smtClean="0"/>
              <a:t>Extreme leg discomfort (throbbing, pulling, creeping, or other unpleasant sensations)</a:t>
            </a:r>
          </a:p>
          <a:p>
            <a:endParaRPr lang="en-US" dirty="0" smtClean="0"/>
          </a:p>
          <a:p>
            <a:r>
              <a:rPr lang="en-US" dirty="0" smtClean="0"/>
              <a:t>Insomnia: May cause feeling of anxiousness, depression or irritability.</a:t>
            </a:r>
          </a:p>
          <a:p>
            <a:endParaRPr lang="en-US" dirty="0" smtClean="0"/>
          </a:p>
          <a:p>
            <a:r>
              <a:rPr lang="en-US" dirty="0" smtClean="0"/>
              <a:t>Circadian rhythm sleep disorder often affects people whose work hours are scheduled during the typical sleep period</a:t>
            </a: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FC265D-2DCF-4AB2-A79A-F24BF449E467}" type="slidenum">
              <a:rPr lang="en-US" smtClean="0"/>
              <a:pPr eaLnBrk="1" hangingPunct="1"/>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The gold-standard treatment for OSA is positive airway pressure, or PAP, which delivers pressurized air through the airway via a hose connected to a facial mask. This pressurized air, which is prescribed by the treating sleep physician, splints the airway open and reduces collapses and obstructions. When PAP is used properly and consistently it decreases the severity of OSA, thereby reducing daytime fatigue, improving mood, attitude, and daytime performance, as well as reducing blood pressure and cardiovascular complications that are worsened by OSA. Despite the numerous benefits of PAP, compliance with treatment is a concern.</a:t>
            </a:r>
          </a:p>
          <a:p>
            <a:endParaRPr lang="en-US" b="1" dirty="0" smtClean="0"/>
          </a:p>
          <a:p>
            <a:endParaRPr lang="en-US" b="1" dirty="0" smtClean="0"/>
          </a:p>
          <a:p>
            <a:r>
              <a:rPr lang="en-US" dirty="0" smtClean="0"/>
              <a:t>_____________________________________</a:t>
            </a:r>
          </a:p>
          <a:p>
            <a:r>
              <a:rPr lang="en-US" b="1" dirty="0" smtClean="0"/>
              <a:t>Notes:</a:t>
            </a:r>
          </a:p>
          <a:p>
            <a:r>
              <a:rPr lang="en-US" dirty="0" smtClean="0"/>
              <a:t>PAP is gold-standard treatment for OSA</a:t>
            </a:r>
          </a:p>
          <a:p>
            <a:pPr>
              <a:buFontTx/>
              <a:buChar char="•"/>
            </a:pPr>
            <a:r>
              <a:rPr lang="en-US" dirty="0" smtClean="0"/>
              <a:t>delivers pressurized air through the airway via a hose connected to a facial mask</a:t>
            </a:r>
          </a:p>
          <a:p>
            <a:pPr>
              <a:buFontTx/>
              <a:buChar char="•"/>
            </a:pPr>
            <a:r>
              <a:rPr lang="en-US" dirty="0" smtClean="0"/>
              <a:t>Air splints the airway open and reduces collapses and obstructions</a:t>
            </a:r>
          </a:p>
          <a:p>
            <a:pPr>
              <a:buFontTx/>
              <a:buChar char="•"/>
            </a:pPr>
            <a:r>
              <a:rPr lang="en-US" dirty="0" smtClean="0"/>
              <a:t>decreases severity of OSA</a:t>
            </a:r>
          </a:p>
          <a:p>
            <a:pPr>
              <a:buFontTx/>
              <a:buChar char="•"/>
            </a:pPr>
            <a:r>
              <a:rPr lang="en-US" dirty="0" smtClean="0"/>
              <a:t>Improves daytime mood and performance, cardiovascular benefits</a:t>
            </a:r>
          </a:p>
          <a:p>
            <a:pPr>
              <a:buFontTx/>
              <a:buChar char="•"/>
            </a:pPr>
            <a:r>
              <a:rPr lang="en-US" dirty="0" smtClean="0"/>
              <a:t>PAP compliance a concern</a:t>
            </a: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25CC23-22F2-43EE-B917-CA37B3FDD78E}" type="slidenum">
              <a:rPr lang="en-US" smtClean="0"/>
              <a:pPr eaLnBrk="1" hangingPunct="1"/>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Please click on the video clip which briefly describes the PAP device and the benefits of PAP treatment.</a:t>
            </a:r>
          </a:p>
          <a:p>
            <a:endParaRPr lang="en-US" b="1" dirty="0" smtClean="0"/>
          </a:p>
          <a:p>
            <a:endParaRPr lang="en-US" b="1" dirty="0" smtClean="0"/>
          </a:p>
          <a:p>
            <a:r>
              <a:rPr lang="en-US" b="1" dirty="0" smtClean="0"/>
              <a:t>No notes</a:t>
            </a:r>
          </a:p>
          <a:p>
            <a:endParaRPr lang="en-US" dirty="0" smtClean="0"/>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C4F50C-037D-4BE3-9D5A-22A11831A83C}" type="slidenum">
              <a:rPr lang="en-US" smtClean="0"/>
              <a:pPr eaLnBrk="1" hangingPunct="1"/>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sz="2600" b="1" dirty="0" smtClean="0"/>
              <a:t>Narration: </a:t>
            </a:r>
            <a:r>
              <a:rPr lang="en-US" dirty="0" smtClean="0"/>
              <a:t>There are three primary PAP devices which are prescribed for OSA treatment. Continuous PAP, or C-PAP, delivers a fixed maximal air pressure required by the airway to splint it open continuously during sleep. C-PAP requires a delivery airway prescription from a sleep physician and therefore, requires a laboratory PSG for PAP titration.</a:t>
            </a:r>
          </a:p>
          <a:p>
            <a:endParaRPr lang="en-US" dirty="0" smtClean="0"/>
          </a:p>
          <a:p>
            <a:r>
              <a:rPr lang="en-US" dirty="0" smtClean="0"/>
              <a:t>Automatic PAP, or A-PAP, measures the patient’s airway resistance to automatically adjust the delivery pressure based on the minimum amount required to maintain an open airway. A-PAP is becoming increasingly popular, as it may be better tolerated by patients to improve compliance. Additionally, laboratory titration for delivery pressure is not required for patients prescribed an A-PAP device, therefore portable monitoring is an acceptable diagnosis for A-PAP treatment.</a:t>
            </a:r>
          </a:p>
          <a:p>
            <a:endParaRPr lang="en-US" dirty="0" smtClean="0"/>
          </a:p>
          <a:p>
            <a:r>
              <a:rPr lang="en-US" dirty="0" smtClean="0"/>
              <a:t>Variable or Bi-level PAP, or V-PAP, is indicated for patients with more complex apneas. V-PAP delivers a higher inspiratory pressure than the pressure on exhalation, making breathing more comfortable for the patient.</a:t>
            </a:r>
            <a:endParaRPr lang="en-US" sz="2400" b="1" dirty="0" smtClean="0"/>
          </a:p>
          <a:p>
            <a:endParaRPr lang="en-US" dirty="0" smtClean="0"/>
          </a:p>
          <a:p>
            <a:r>
              <a:rPr lang="en-US" dirty="0" smtClean="0"/>
              <a:t>____________________________________</a:t>
            </a:r>
          </a:p>
          <a:p>
            <a:r>
              <a:rPr lang="en-US" b="1" dirty="0" smtClean="0"/>
              <a:t>Notes:</a:t>
            </a:r>
          </a:p>
          <a:p>
            <a:pPr marL="0" lvl="1"/>
            <a:r>
              <a:rPr lang="en-US" sz="2600" dirty="0" smtClean="0"/>
              <a:t>3 primary types of PAP devices: CPAP, APAP and Bi-level PAP.</a:t>
            </a:r>
          </a:p>
          <a:p>
            <a:pPr marL="0" lvl="1">
              <a:buFontTx/>
              <a:buChar char="•"/>
            </a:pPr>
            <a:r>
              <a:rPr lang="en-US" sz="2800" dirty="0" smtClean="0"/>
              <a:t>C-PAP delivers a fixed maximal air pressure </a:t>
            </a:r>
          </a:p>
          <a:p>
            <a:pPr marL="0" lvl="1">
              <a:buFontTx/>
              <a:buChar char="•"/>
            </a:pPr>
            <a:r>
              <a:rPr lang="en-US" sz="2800" dirty="0" smtClean="0"/>
              <a:t>APAP adjust the delivery pressure; may be better tolerated by patients</a:t>
            </a:r>
          </a:p>
          <a:p>
            <a:pPr marL="0" lvl="1">
              <a:buFontTx/>
              <a:buChar char="•"/>
            </a:pPr>
            <a:r>
              <a:rPr lang="en-US" sz="2800" dirty="0" smtClean="0"/>
              <a:t>VPAP indicated for patients with more complex apneas</a:t>
            </a:r>
            <a:endParaRPr lang="en-US" sz="2600" dirty="0" smtClean="0"/>
          </a:p>
          <a:p>
            <a:endParaRPr lang="en-US" dirty="0" smtClean="0"/>
          </a:p>
          <a:p>
            <a:endParaRPr lang="en-US" dirty="0" smtClean="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B67DEA-9F6B-48BB-A0A6-A40B9ADE4F5B}" type="slidenum">
              <a:rPr lang="en-US" smtClean="0"/>
              <a:pPr eaLnBrk="1" hangingPunct="1"/>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US" b="1" dirty="0" smtClean="0"/>
              <a:t>Narration: </a:t>
            </a:r>
            <a:r>
              <a:rPr lang="en-US" dirty="0" smtClean="0"/>
              <a:t>Certain individuals cannot tolerate PAP treatment. In these situations, dental or oral devices are recommended, however there are currently no technologies to monitor compliance. As a result, they are not recommended for use in CMV drivers. </a:t>
            </a:r>
          </a:p>
          <a:p>
            <a:pPr>
              <a:defRPr/>
            </a:pPr>
            <a:endParaRPr lang="en-US" dirty="0" smtClean="0"/>
          </a:p>
          <a:p>
            <a:pPr>
              <a:defRPr/>
            </a:pPr>
            <a:r>
              <a:rPr lang="en-US" dirty="0" smtClean="0"/>
              <a:t>Surgery might also be an option for OSA patients who have an obstructive airway anatomy that is causing or worsening their OSA; however, more rigorous, scientific data is needed to assess the efficacy of surgical modifications for treating OSA. </a:t>
            </a:r>
          </a:p>
          <a:p>
            <a:pPr>
              <a:defRPr/>
            </a:pPr>
            <a:endParaRPr lang="en-US" b="1" dirty="0" smtClean="0"/>
          </a:p>
          <a:p>
            <a:pPr>
              <a:defRPr/>
            </a:pPr>
            <a:r>
              <a:rPr lang="en-US" dirty="0" smtClean="0"/>
              <a:t>____________________________________</a:t>
            </a:r>
          </a:p>
          <a:p>
            <a:pPr>
              <a:defRPr/>
            </a:pPr>
            <a:r>
              <a:rPr lang="en-US" b="1" dirty="0" smtClean="0"/>
              <a:t>Notes:</a:t>
            </a:r>
          </a:p>
          <a:p>
            <a:pPr>
              <a:defRPr/>
            </a:pPr>
            <a:r>
              <a:rPr lang="en-US" dirty="0" smtClean="0"/>
              <a:t>Dental/oral appliances recommended for patients who cannot tolerate PAP; however not recommended for use in CMV drivers b/c no way to monitor compliance</a:t>
            </a:r>
          </a:p>
          <a:p>
            <a:pPr>
              <a:defRPr/>
            </a:pPr>
            <a:endParaRPr lang="en-US" dirty="0" smtClean="0"/>
          </a:p>
          <a:p>
            <a:pPr>
              <a:defRPr/>
            </a:pPr>
            <a:r>
              <a:rPr lang="en-US" dirty="0" smtClean="0"/>
              <a:t>Surgery is another treatment option for OSA but more rigorous, scientific data is needed to assess the efficacy of surgical modifications for treating OSA. </a:t>
            </a:r>
          </a:p>
          <a:p>
            <a:pPr>
              <a:defRPr/>
            </a:pPr>
            <a:endParaRPr lang="en-US" dirty="0" smtClean="0"/>
          </a:p>
          <a:p>
            <a:pPr>
              <a:defRPr/>
            </a:pPr>
            <a:endParaRPr lang="en-US" dirty="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80115E-7146-49E6-AA51-4F794B2D80CA}" type="slidenum">
              <a:rPr lang="en-US" smtClean="0"/>
              <a:pPr eaLnBrk="1" hangingPunct="1"/>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b="1" dirty="0" smtClean="0"/>
              <a:t>Narration: </a:t>
            </a:r>
            <a:r>
              <a:rPr lang="en-US" dirty="0" smtClean="0"/>
              <a:t>Lifestyle modifications can also help to manage sleep disorders, including OSA. OSA is strongly linked with obesity; about 60 percent of people with OSA are overweight or obese. In people with OSA, weight gain can worsen their OSA symptoms and severity as fatty tissue accumulates within and around the airway and excess body mass exerts pressure on the abdomen and chest wall. Conversely, losing weight can actually decrease symptoms and severity.</a:t>
            </a:r>
            <a:endParaRPr lang="en-US" strike="sngStrike" dirty="0" smtClean="0"/>
          </a:p>
          <a:p>
            <a:pPr>
              <a:defRPr/>
            </a:pPr>
            <a:endParaRPr lang="en-US" dirty="0" smtClean="0"/>
          </a:p>
          <a:p>
            <a:pPr>
              <a:defRPr/>
            </a:pPr>
            <a:r>
              <a:rPr lang="en-US" dirty="0" smtClean="0"/>
              <a:t>Additional lifestyle modifications to help patients manage OSA include reducing nasal airflow blockage by breathing through the nose rather than the mouth, and avoiding alcohol and sedatives before sleeping, as these depressants relax the muscles of the throat and slow breathing during sleep. Other tips include not sleeping on the back, which can increase snoring, getting adequate sleep time, and maintaining a regular sleep schedule.</a:t>
            </a:r>
          </a:p>
          <a:p>
            <a:pPr>
              <a:defRPr/>
            </a:pPr>
            <a:endParaRPr lang="en-US" dirty="0" smtClean="0"/>
          </a:p>
          <a:p>
            <a:pPr>
              <a:defRPr/>
            </a:pPr>
            <a:r>
              <a:rPr lang="en-US" dirty="0" smtClean="0"/>
              <a:t>____________________________________</a:t>
            </a:r>
          </a:p>
          <a:p>
            <a:pPr>
              <a:defRPr/>
            </a:pPr>
            <a:r>
              <a:rPr lang="en-US" b="1" dirty="0" smtClean="0"/>
              <a:t>Notes:</a:t>
            </a:r>
          </a:p>
          <a:p>
            <a:pPr>
              <a:defRPr/>
            </a:pPr>
            <a:r>
              <a:rPr lang="en-US" dirty="0" smtClean="0"/>
              <a:t>Lifestyle modifications to manage sleep disorders</a:t>
            </a:r>
          </a:p>
          <a:p>
            <a:pPr>
              <a:buFont typeface="Arial" pitchFamily="34" charset="0"/>
              <a:buChar char="•"/>
              <a:defRPr/>
            </a:pPr>
            <a:r>
              <a:rPr lang="en-US" dirty="0" smtClean="0"/>
              <a:t>Weight management</a:t>
            </a:r>
          </a:p>
          <a:p>
            <a:pPr>
              <a:buFont typeface="Arial" pitchFamily="34" charset="0"/>
              <a:buChar char="•"/>
              <a:defRPr/>
            </a:pPr>
            <a:r>
              <a:rPr lang="en-US" dirty="0" smtClean="0"/>
              <a:t>Nose breathing </a:t>
            </a:r>
          </a:p>
          <a:p>
            <a:pPr>
              <a:buFont typeface="Arial" pitchFamily="34" charset="0"/>
              <a:buChar char="•"/>
              <a:defRPr/>
            </a:pPr>
            <a:r>
              <a:rPr lang="en-US" dirty="0" smtClean="0"/>
              <a:t>Avoid sedatives before sleep</a:t>
            </a:r>
          </a:p>
          <a:p>
            <a:pPr>
              <a:buFont typeface="Arial" pitchFamily="34" charset="0"/>
              <a:buChar char="•"/>
              <a:defRPr/>
            </a:pPr>
            <a:r>
              <a:rPr lang="en-US" dirty="0" smtClean="0"/>
              <a:t>Body positioning during sleep</a:t>
            </a:r>
          </a:p>
          <a:p>
            <a:pPr>
              <a:buFont typeface="Arial" pitchFamily="34" charset="0"/>
              <a:buChar char="•"/>
              <a:defRPr/>
            </a:pPr>
            <a:r>
              <a:rPr lang="en-US" dirty="0" smtClean="0"/>
              <a:t>Improve sleep hygiene</a:t>
            </a:r>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547B79-1C67-45E2-BC8F-6113CF6DAFE3}" type="slidenum">
              <a:rPr lang="en-US" smtClean="0"/>
              <a:pPr eaLnBrk="1" hangingPunct="1"/>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b="1" dirty="0" smtClean="0"/>
              <a:t>Narration: </a:t>
            </a:r>
            <a:r>
              <a:rPr lang="en-US" dirty="0" smtClean="0"/>
              <a:t>The AASM has outlined recommendations for treating sleep disorders, specifically OSA. The AASM recognizes OSA as a chronic disease that requires long-term management. Recommended treatments include PAP, and behavioral modifications including weight loss, exercise and avoiding sleeping on the back. The AASM also recognizes oral appliances as a treatment for OSA, though they are only indicated for certain patients and are not as effective as PAP for treating OSA. Finally, surgery may be indicated for some patients to treat OSA, primarily those with airway anatomy or craniofacial abnormalities that cause or worsen OSA.</a:t>
            </a:r>
          </a:p>
          <a:p>
            <a:pPr>
              <a:defRPr/>
            </a:pPr>
            <a:endParaRPr lang="en-US" dirty="0" smtClean="0"/>
          </a:p>
          <a:p>
            <a:pPr>
              <a:defRPr/>
            </a:pPr>
            <a:r>
              <a:rPr lang="en-US" dirty="0" smtClean="0"/>
              <a:t>Detailed information regarding AASM recommendations for laboratory PSG and portable monitoring can be found in the Practice Parameters and Clinical Guidelines which are linked at the end of Module 7 and is included in the Implementation Manual.</a:t>
            </a:r>
          </a:p>
          <a:p>
            <a:pPr>
              <a:defRPr/>
            </a:pPr>
            <a:endParaRPr lang="en-US" dirty="0" smtClean="0"/>
          </a:p>
          <a:p>
            <a:pPr>
              <a:defRPr/>
            </a:pPr>
            <a:endParaRPr lang="en-US" b="1" dirty="0" smtClean="0"/>
          </a:p>
          <a:p>
            <a:pPr>
              <a:defRPr/>
            </a:pPr>
            <a:endParaRPr lang="en-US" b="1" dirty="0" smtClean="0"/>
          </a:p>
          <a:p>
            <a:pPr>
              <a:defRPr/>
            </a:pPr>
            <a:r>
              <a:rPr lang="en-US" dirty="0" smtClean="0"/>
              <a:t>____________________________________</a:t>
            </a:r>
          </a:p>
          <a:p>
            <a:pPr>
              <a:defRPr/>
            </a:pPr>
            <a:r>
              <a:rPr lang="en-US" b="1" dirty="0" smtClean="0"/>
              <a:t>Notes:</a:t>
            </a:r>
          </a:p>
          <a:p>
            <a:pPr>
              <a:defRPr/>
            </a:pPr>
            <a:r>
              <a:rPr lang="en-US" dirty="0" smtClean="0"/>
              <a:t>AASM recommendations for treating OSA</a:t>
            </a:r>
          </a:p>
          <a:p>
            <a:pPr>
              <a:buFont typeface="Arial" pitchFamily="34" charset="0"/>
              <a:buChar char="•"/>
              <a:defRPr/>
            </a:pPr>
            <a:r>
              <a:rPr lang="en-US" dirty="0" smtClean="0"/>
              <a:t>OSA as a chronic disease that requires long-term management</a:t>
            </a:r>
          </a:p>
          <a:p>
            <a:pPr>
              <a:buFont typeface="Arial" pitchFamily="34" charset="0"/>
              <a:buChar char="•"/>
              <a:defRPr/>
            </a:pPr>
            <a:r>
              <a:rPr lang="en-US" dirty="0" smtClean="0"/>
              <a:t>PAP</a:t>
            </a:r>
          </a:p>
          <a:p>
            <a:pPr>
              <a:buFont typeface="Arial" pitchFamily="34" charset="0"/>
              <a:buChar char="•"/>
              <a:defRPr/>
            </a:pPr>
            <a:r>
              <a:rPr lang="en-US" dirty="0" smtClean="0"/>
              <a:t>Behavioral strategies, i.e. weight loss, positional therapy</a:t>
            </a:r>
          </a:p>
          <a:p>
            <a:pPr>
              <a:buFont typeface="Arial" pitchFamily="34" charset="0"/>
              <a:buChar char="•"/>
              <a:defRPr/>
            </a:pPr>
            <a:r>
              <a:rPr lang="en-US" dirty="0" smtClean="0"/>
              <a:t>Oral appliances for certain patients</a:t>
            </a:r>
          </a:p>
          <a:p>
            <a:pPr>
              <a:buFont typeface="Arial" pitchFamily="34" charset="0"/>
              <a:buChar char="•"/>
              <a:defRPr/>
            </a:pPr>
            <a:r>
              <a:rPr lang="en-US" dirty="0" smtClean="0"/>
              <a:t>Surgery</a:t>
            </a:r>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F3F9E3-6610-4145-BD69-9F669F3CB594}" type="slidenum">
              <a:rPr lang="en-US" smtClean="0"/>
              <a:pPr eaLnBrk="1" hangingPunct="1"/>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The FMCSA Medical Expert Panel has also outlined recommendations for treating sleep disorders in the CMV driver population. These recommendations are not formal guidance or rule, however, the medical examiner may consider using</a:t>
            </a:r>
            <a:r>
              <a:rPr lang="en-US" baseline="0" dirty="0" smtClean="0"/>
              <a:t> these recommendations. </a:t>
            </a:r>
            <a:r>
              <a:rPr lang="en-US" dirty="0" smtClean="0"/>
              <a:t>The Panel recommends that drivers diagnosed with OSA be referred to a clinician, and that PAP be the preferred method of therapy to treat OSA. Adequate PAP delivery pressure should be established through either a titration study as part of a laboratory PSG, or through an auto-titrating PAP machine. The Medical Expert Panel also advises that drivers that have been successfully treated with PAP for at least one week may be certified to operate a CMV. In order for treatment to be considered successful, drivers must demonstrate adequate PAP compliance, which is a minimum use of 4 hours per night for at least 70% of nights, or 5 of 7 nights. PAP treatment must also resolve excessive sleepiness while driving in order to receive driver certification.</a:t>
            </a:r>
          </a:p>
          <a:p>
            <a:endParaRPr lang="en-US" dirty="0" smtClean="0"/>
          </a:p>
          <a:p>
            <a:r>
              <a:rPr lang="en-US" dirty="0" smtClean="0"/>
              <a:t>The Medical Expert Panel does not support the use of dental appliances as an acceptable treatment for OSA, as there is currently no way to monitor compliance and efficacy of treatment. Surgery may be considered an acceptable alternative to PAP for those patients that cannot comply with PAP treatment. Surgery must resolve daytime sleepiness in order to be considered successful and efficacious, and follow-up sleep testing should be required on a yearly basis for drivers that have undergone surgery to demonstrate that their sleep disorder is controlled.</a:t>
            </a:r>
          </a:p>
          <a:p>
            <a:endParaRPr lang="en-US" b="1" dirty="0" smtClean="0"/>
          </a:p>
          <a:p>
            <a:r>
              <a:rPr lang="en-US" b="0" dirty="0" smtClean="0"/>
              <a:t>More information can be found in the Implementation Manual, in the document titled, “FMCSA MEP Recommendations: Obstructive Sleep Apnea and Commercial Motor Vehicle Driver Safety.”</a:t>
            </a:r>
          </a:p>
          <a:p>
            <a:endParaRPr lang="en-US" b="0" dirty="0" smtClean="0"/>
          </a:p>
          <a:p>
            <a:endParaRPr lang="en-US" b="1" dirty="0" smtClean="0"/>
          </a:p>
          <a:p>
            <a:endParaRPr lang="en-US" dirty="0" smtClean="0"/>
          </a:p>
          <a:p>
            <a:r>
              <a:rPr lang="en-US" dirty="0" smtClean="0"/>
              <a:t>____________________________________</a:t>
            </a:r>
          </a:p>
          <a:p>
            <a:r>
              <a:rPr lang="en-US" b="1" dirty="0" smtClean="0"/>
              <a:t>Notes:</a:t>
            </a:r>
          </a:p>
          <a:p>
            <a:r>
              <a:rPr lang="en-US" dirty="0" smtClean="0"/>
              <a:t>FMCSA Medical Expert Panel recommendations for treating sleep disorders among CMV drivers</a:t>
            </a:r>
          </a:p>
          <a:p>
            <a:pPr>
              <a:buFontTx/>
              <a:buChar char="•"/>
            </a:pPr>
            <a:r>
              <a:rPr lang="en-US" dirty="0" smtClean="0"/>
              <a:t>Drivers with OSA be referred to a clinician</a:t>
            </a:r>
          </a:p>
          <a:p>
            <a:pPr>
              <a:buFontTx/>
              <a:buChar char="•"/>
            </a:pPr>
            <a:r>
              <a:rPr lang="en-US" dirty="0" smtClean="0"/>
              <a:t>PAP preferred for treatment (titration study or auto-titrating PAP machine)</a:t>
            </a:r>
          </a:p>
          <a:p>
            <a:pPr>
              <a:buFontTx/>
              <a:buChar char="•"/>
            </a:pPr>
            <a:r>
              <a:rPr lang="en-US" dirty="0" smtClean="0"/>
              <a:t>CMV drivers certified to operate a CMV after 1 week of successful PAP documented (adequate compliance and resolution of sleepiness while driving)</a:t>
            </a:r>
          </a:p>
          <a:p>
            <a:pPr>
              <a:buFontTx/>
              <a:buChar char="•"/>
            </a:pPr>
            <a:r>
              <a:rPr lang="en-US" dirty="0" smtClean="0"/>
              <a:t>Dental appliances not acceptable treatment</a:t>
            </a:r>
          </a:p>
          <a:p>
            <a:pPr>
              <a:buFontTx/>
              <a:buChar char="•"/>
            </a:pPr>
            <a:r>
              <a:rPr lang="en-US" dirty="0" smtClean="0"/>
              <a:t>Surgery may be acceptable treatment </a:t>
            </a: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67890AA-45FE-4958-B84B-A9D8AC51F4A1}" type="slidenum">
              <a:rPr lang="en-US" smtClean="0"/>
              <a:pPr eaLnBrk="1" hangingPunct="1"/>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sz="2400" b="1" dirty="0" smtClean="0"/>
              <a:t>Narration: </a:t>
            </a:r>
            <a:r>
              <a:rPr lang="en-US" sz="2400" dirty="0" smtClean="0"/>
              <a:t>Monitoring sleep disorder treatment is essential, as non-compliance with PAP therapy is a concern. Research indicates that more than 2/3 of adults on PAP treatment for OSA do not meet the minimal compliance requirements of 4 hours per night for at least 70 percent of nights. Patients that struggle with PAP treatment often complain of mask discomfort, nasal congestion, eye irritation, and they dislike being “tied” to a machine when they sleep.</a:t>
            </a:r>
          </a:p>
          <a:p>
            <a:pPr marL="0" lvl="1"/>
            <a:endParaRPr lang="en-US" sz="2400" dirty="0" smtClean="0"/>
          </a:p>
          <a:p>
            <a:pPr marL="0" lvl="1"/>
            <a:r>
              <a:rPr lang="en-US" sz="2400" dirty="0" smtClean="0"/>
              <a:t>CMV drivers with OSA are a unique population, as they MUST demonstrate adequate PAP compliance and treatment effectiveness in order to continue legally driving a CMV. For this reason, PAP treatment and effectiveness MUST be monitored; it benefits the carrier to have detailed procedures in place for monitoring OSA drivers, as non-compliance is a significant liability to carriers.</a:t>
            </a:r>
          </a:p>
          <a:p>
            <a:pPr marL="0" lvl="1"/>
            <a:endParaRPr lang="en-US" sz="2400" dirty="0" smtClean="0"/>
          </a:p>
          <a:p>
            <a:r>
              <a:rPr lang="en-US" dirty="0" smtClean="0"/>
              <a:t>____________________________________</a:t>
            </a:r>
          </a:p>
          <a:p>
            <a:r>
              <a:rPr lang="en-US" b="1" dirty="0" smtClean="0"/>
              <a:t>Notes:</a:t>
            </a:r>
          </a:p>
          <a:p>
            <a:pPr marL="0" lvl="1"/>
            <a:r>
              <a:rPr lang="en-US" sz="2400" dirty="0" smtClean="0"/>
              <a:t>Non-compliance with PAP a concern</a:t>
            </a:r>
          </a:p>
          <a:p>
            <a:pPr marL="0" lvl="1"/>
            <a:r>
              <a:rPr lang="en-US" sz="2400" dirty="0" smtClean="0"/>
              <a:t>PAP monitoring essential for CMV drivers in order for them to drive legally</a:t>
            </a:r>
          </a:p>
          <a:p>
            <a:pPr marL="0" lvl="1"/>
            <a:r>
              <a:rPr lang="en-US" sz="2400" dirty="0" smtClean="0"/>
              <a:t>Monitoring and documentation procedures must be in place for CMV drivers</a:t>
            </a:r>
          </a:p>
          <a:p>
            <a:pPr marL="457200" lvl="2">
              <a:buFontTx/>
              <a:buChar char="•"/>
            </a:pPr>
            <a:r>
              <a:rPr lang="en-US" sz="2400" dirty="0" smtClean="0"/>
              <a:t>Non-compliant OSA drivers are a liability to carriers.</a:t>
            </a:r>
          </a:p>
          <a:p>
            <a:pPr marL="0" lvl="1"/>
            <a:endParaRPr lang="en-US" sz="2400" dirty="0" smtClean="0"/>
          </a:p>
          <a:p>
            <a:pPr marL="0" lvl="1"/>
            <a:r>
              <a:rPr lang="en-US" sz="2400" i="1" dirty="0" smtClean="0"/>
              <a:t>Reference</a:t>
            </a:r>
          </a:p>
          <a:p>
            <a:pPr marL="0" lvl="1"/>
            <a:r>
              <a:rPr lang="en-US" sz="2400" dirty="0" smtClean="0"/>
              <a:t>83% of adult patients on PAP may not meet compliance criteria </a:t>
            </a:r>
            <a:r>
              <a:rPr lang="en-US" sz="1800" i="1" dirty="0" smtClean="0"/>
              <a:t>(Weaver and </a:t>
            </a:r>
            <a:r>
              <a:rPr lang="en-US" sz="1800" i="1" dirty="0" err="1" smtClean="0"/>
              <a:t>Grundstein</a:t>
            </a:r>
            <a:r>
              <a:rPr lang="en-US" sz="1800" i="1" dirty="0" smtClean="0"/>
              <a:t> 2008).</a:t>
            </a:r>
          </a:p>
          <a:p>
            <a:endParaRPr lang="en-US" dirty="0" smtClean="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2661362-D451-4B39-9A1E-044F4FDE0E8C}" type="slidenum">
              <a:rPr lang="en-US" smtClean="0"/>
              <a:pPr eaLnBrk="1" hangingPunct="1"/>
              <a:t>67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extLst/>
        </p:spPr>
        <p:txBody>
          <a:bodyPr wrap="square" numCol="1" anchor="t" anchorCtr="0" compatLnSpc="1">
            <a:prstTxWarp prst="textNoShape">
              <a:avLst/>
            </a:prstTxWarp>
          </a:bodyPr>
          <a:lstStyle/>
          <a:p>
            <a:pPr lvl="1">
              <a:defRPr/>
            </a:pPr>
            <a:r>
              <a:rPr lang="en-US" b="1" dirty="0" smtClean="0"/>
              <a:t>Narration: </a:t>
            </a:r>
            <a:r>
              <a:rPr lang="en-US" dirty="0" smtClean="0"/>
              <a:t>Technologies are available to make PAP treatment monitoring more convenient and hassle-free. A web-based compliance and efficacy monitoring system is available for use with a PAP system to wirelessly monitor the patient’s PAP usage and response to PAP treatment. The device allows for daily, automatic data transfers of information on PAP usage and efficacy, enabling the monitoring personnel to quickly identify and address non-compliance or efficacy issues. The automatic data transfers are hands-off for the driver, as monitoring personnel can wirelessly pull the PAP data. This monitoring technology is recommended for new PAP patients until they establish consistent and adequate PAP use. Patterns of PAP compliance are established within the first few weeks following initiation of treatment; this monitoring technology allows for timely identification of problems for effective troubleshooting to address any issues.</a:t>
            </a:r>
          </a:p>
          <a:p>
            <a:pPr lvl="1">
              <a:defRPr/>
            </a:pPr>
            <a:endParaRPr lang="en-US" dirty="0" smtClean="0"/>
          </a:p>
          <a:p>
            <a:pPr>
              <a:defRPr/>
            </a:pPr>
            <a:endParaRPr lang="en-US" dirty="0" smtClean="0"/>
          </a:p>
          <a:p>
            <a:pPr>
              <a:defRPr/>
            </a:pPr>
            <a:endParaRPr lang="en-US" dirty="0" smtClean="0"/>
          </a:p>
          <a:p>
            <a:pPr>
              <a:defRPr/>
            </a:pPr>
            <a:r>
              <a:rPr lang="en-US" dirty="0" smtClean="0"/>
              <a:t>____________________________________</a:t>
            </a:r>
          </a:p>
          <a:p>
            <a:pPr>
              <a:defRPr/>
            </a:pPr>
            <a:r>
              <a:rPr lang="en-US" b="1" dirty="0" smtClean="0"/>
              <a:t>Notes:</a:t>
            </a:r>
          </a:p>
          <a:p>
            <a:pPr>
              <a:defRPr/>
            </a:pPr>
            <a:r>
              <a:rPr lang="en-US" dirty="0" smtClean="0"/>
              <a:t>Web-based compliance monitoring devices:</a:t>
            </a:r>
          </a:p>
          <a:p>
            <a:pPr marL="171450" indent="-171450">
              <a:buFontTx/>
              <a:buChar char="•"/>
              <a:defRPr/>
            </a:pPr>
            <a:r>
              <a:rPr lang="en-US" dirty="0" smtClean="0"/>
              <a:t>Wirelessly monitors driver’s PAP usage</a:t>
            </a:r>
          </a:p>
          <a:p>
            <a:pPr marL="171450" indent="-171450">
              <a:buFontTx/>
              <a:buChar char="•"/>
              <a:defRPr/>
            </a:pPr>
            <a:r>
              <a:rPr lang="en-US" dirty="0" smtClean="0"/>
              <a:t>Links to PAP device to automatically upload usage information to secure server</a:t>
            </a:r>
          </a:p>
          <a:p>
            <a:pPr marL="171450" indent="-171450">
              <a:buFontTx/>
              <a:buChar char="•"/>
              <a:defRPr/>
            </a:pPr>
            <a:r>
              <a:rPr lang="en-US" dirty="0" smtClean="0"/>
              <a:t>Allows for daily PAP usage and efficacy uploads</a:t>
            </a:r>
          </a:p>
          <a:p>
            <a:pPr marL="628650" lvl="1" indent="-171450">
              <a:buFontTx/>
              <a:buChar char="•"/>
              <a:defRPr/>
            </a:pPr>
            <a:r>
              <a:rPr lang="en-US" dirty="0" smtClean="0"/>
              <a:t>Allows for timely identification of problems and effective troubleshooting to address issues</a:t>
            </a:r>
          </a:p>
          <a:p>
            <a:pPr>
              <a:buFont typeface="Arial" pitchFamily="34" charset="0"/>
              <a:buChar char="•"/>
              <a:defRPr/>
            </a:pPr>
            <a:r>
              <a:rPr lang="en-US" dirty="0" smtClean="0"/>
              <a:t>Very hands-off for driver. Monitoring personnel can wirelessly pull the PAP data without driver’s involvement.</a:t>
            </a: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2002D8-0D7D-4FF1-96F8-1C6FFBB184B7}" type="slidenum">
              <a:rPr lang="en-US" smtClean="0"/>
              <a:pPr eaLnBrk="1" hangingPunct="1"/>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p:spPr>
        <p:txBody>
          <a:bodyPr wrap="square" numCol="1" anchor="t" anchorCtr="0" compatLnSpc="1">
            <a:prstTxWarp prst="textNoShape">
              <a:avLst/>
            </a:prstTxWarp>
          </a:bodyPr>
          <a:lstStyle/>
          <a:p>
            <a:pPr marL="0" lvl="1">
              <a:defRPr/>
            </a:pPr>
            <a:r>
              <a:rPr lang="en-US" b="1" dirty="0" smtClean="0"/>
              <a:t>Narration: </a:t>
            </a:r>
            <a:r>
              <a:rPr lang="en-US" dirty="0" smtClean="0"/>
              <a:t>PAP data cards are another technology to monitor OSA treatment. These memory cards connect to the patient’s PAP machine and store data on usage and efficacy. Drivers must submit their data cards on a regular basis for download and review. The data cards are also limited compared to the wireless monitoring technology, as they do not provide immediate feedback on usage and efficacy to quickly identify and address problems. The cards can get damaged over time or lost in the mail when drivers send them to monitoring personnel for review. However, PAP data cards are a cost-effective way to monitor long-term compliance for drivers that have established an adequate history of compliance and require PAP monitoring less frequently, on a monthly or quarterly basis.</a:t>
            </a:r>
          </a:p>
          <a:p>
            <a:pPr>
              <a:defRPr/>
            </a:pPr>
            <a:endParaRPr lang="en-US" b="1" dirty="0" smtClean="0"/>
          </a:p>
          <a:p>
            <a:pPr>
              <a:defRPr/>
            </a:pPr>
            <a:endParaRPr lang="en-US" dirty="0" smtClean="0"/>
          </a:p>
          <a:p>
            <a:pPr>
              <a:defRPr/>
            </a:pPr>
            <a:endParaRPr lang="en-US" dirty="0" smtClean="0"/>
          </a:p>
          <a:p>
            <a:pPr>
              <a:defRPr/>
            </a:pPr>
            <a:r>
              <a:rPr lang="en-US" dirty="0" smtClean="0"/>
              <a:t>____________________________________</a:t>
            </a:r>
          </a:p>
          <a:p>
            <a:pPr>
              <a:defRPr/>
            </a:pPr>
            <a:r>
              <a:rPr lang="en-US" b="1" dirty="0" smtClean="0"/>
              <a:t>Notes:</a:t>
            </a:r>
          </a:p>
          <a:p>
            <a:pPr>
              <a:defRPr/>
            </a:pPr>
            <a:r>
              <a:rPr lang="en-US" dirty="0" smtClean="0"/>
              <a:t>PAP data cards:</a:t>
            </a:r>
          </a:p>
          <a:p>
            <a:pPr marL="628650" lvl="1" indent="-171450">
              <a:buFontTx/>
              <a:buChar char="•"/>
              <a:defRPr/>
            </a:pPr>
            <a:r>
              <a:rPr lang="en-US" dirty="0" smtClean="0"/>
              <a:t>Connects to PAP machines to collect and store PAP usage and efficacy information</a:t>
            </a:r>
          </a:p>
          <a:p>
            <a:pPr marL="628650" lvl="1" indent="-171450">
              <a:buFontTx/>
              <a:buChar char="•"/>
              <a:defRPr/>
            </a:pPr>
            <a:r>
              <a:rPr lang="en-US" dirty="0" smtClean="0"/>
              <a:t>Must be sent to PAP monitor for download and review</a:t>
            </a:r>
          </a:p>
          <a:p>
            <a:pPr marL="628650" lvl="1" indent="-171450">
              <a:buFontTx/>
              <a:buChar char="•"/>
              <a:defRPr/>
            </a:pPr>
            <a:r>
              <a:rPr lang="en-US" dirty="0" smtClean="0"/>
              <a:t>Does not provide immediate feedback</a:t>
            </a:r>
          </a:p>
          <a:p>
            <a:pPr marL="628650" lvl="1" indent="-171450">
              <a:buFontTx/>
              <a:buChar char="•"/>
              <a:defRPr/>
            </a:pPr>
            <a:r>
              <a:rPr lang="en-US" dirty="0" smtClean="0"/>
              <a:t>Not able to immediately identify problems for effective troubleshooting</a:t>
            </a:r>
          </a:p>
          <a:p>
            <a:pPr marL="628650" lvl="1" indent="-171450">
              <a:buFontTx/>
              <a:buChar char="•"/>
              <a:defRPr/>
            </a:pPr>
            <a:r>
              <a:rPr lang="en-US" dirty="0" smtClean="0"/>
              <a:t>Can get lost/damaged</a:t>
            </a:r>
          </a:p>
          <a:p>
            <a:pPr marL="628650" lvl="1" indent="-171450">
              <a:buFontTx/>
              <a:buChar char="•"/>
              <a:defRPr/>
            </a:pPr>
            <a:r>
              <a:rPr lang="en-US" dirty="0" smtClean="0"/>
              <a:t>Recommended for long-term compliance monitoring after consistent and adequate PAP use has been established</a:t>
            </a:r>
          </a:p>
          <a:p>
            <a:pPr>
              <a:defRPr/>
            </a:pPr>
            <a:endParaRPr lang="en-US" dirty="0" smtClean="0"/>
          </a:p>
          <a:p>
            <a:pPr>
              <a:defRPr/>
            </a:pPr>
            <a:r>
              <a:rPr lang="en-US" dirty="0" smtClean="0"/>
              <a:t>Requires more involvement by driver - driver must return data cards for download and review</a:t>
            </a:r>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B26AF5-797B-4DB6-95B4-02CA9F2D51CB}" type="slidenum">
              <a:rPr lang="en-US" smtClean="0"/>
              <a:pPr eaLnBrk="1" hangingPunct="1"/>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Obstructive sleep apnea, or OSA, is one of the most common sleep disorders. In OSA the throat muscles relax repeatedly and block or narrow the airway during sleep. These blockages interrupt breathing which reduce blood oxygen levels and amplify brain activity during sleep. Please click on the video to watch a short video clip that discusses what happens in people with OSA.</a:t>
            </a:r>
          </a:p>
          <a:p>
            <a:r>
              <a:rPr lang="en-US" dirty="0" smtClean="0"/>
              <a:t> </a:t>
            </a:r>
          </a:p>
          <a:p>
            <a:endParaRPr lang="en-US" b="1" dirty="0" smtClean="0"/>
          </a:p>
          <a:p>
            <a:r>
              <a:rPr lang="en-US" b="1" dirty="0" smtClean="0"/>
              <a:t>_______________________</a:t>
            </a:r>
          </a:p>
          <a:p>
            <a:r>
              <a:rPr lang="en-US" b="1" dirty="0" smtClean="0"/>
              <a:t>Notes:</a:t>
            </a:r>
          </a:p>
          <a:p>
            <a:pPr>
              <a:buFontTx/>
              <a:buChar char="•"/>
            </a:pPr>
            <a:r>
              <a:rPr lang="en-US" dirty="0" smtClean="0"/>
              <a:t>OSA is one of the most common sleep disorders. </a:t>
            </a:r>
          </a:p>
          <a:p>
            <a:pPr>
              <a:buFontTx/>
              <a:buChar char="•"/>
            </a:pPr>
            <a:r>
              <a:rPr lang="en-US" dirty="0" smtClean="0"/>
              <a:t>In OSA the throat muscles relax repeatedly and block or narrow the airway during sleep. </a:t>
            </a:r>
          </a:p>
          <a:p>
            <a:pPr>
              <a:buFontTx/>
              <a:buChar char="•"/>
            </a:pPr>
            <a:r>
              <a:rPr lang="en-US" dirty="0" smtClean="0"/>
              <a:t>Blockages interrupt breathing which reduce blood oxygen levels and amplify brain activity during sleep. </a:t>
            </a:r>
            <a:endParaRPr lang="en-US" b="1" dirty="0" smtClean="0"/>
          </a:p>
          <a:p>
            <a:endParaRPr lang="en-US" dirty="0"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03FBAC-DD0C-48D4-88BB-65BBFA59ABCC}" type="slidenum">
              <a:rPr lang="en-US" smtClean="0"/>
              <a:pPr eaLnBrk="1" hangingPunct="1"/>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US" b="1" dirty="0" smtClean="0"/>
              <a:t>Narration: </a:t>
            </a:r>
            <a:r>
              <a:rPr lang="en-US" dirty="0" smtClean="0"/>
              <a:t>The American Academy of Sleep Medicine recommends that all patients with OSA have ongoing and long-term management to monitor treatment adherence and efficacy, development of side effects, medical complications related to OSA and resolution of symptoms (including snoring, daytime sleepiness, irritability, and concentration).  Patients who have eliminated their OSA should continue to self-monitor and be monitored for risk factor modifications or return of symptoms.</a:t>
            </a:r>
            <a:endParaRPr lang="en-US" sz="2400" dirty="0" smtClean="0"/>
          </a:p>
          <a:p>
            <a:pPr>
              <a:defRPr/>
            </a:pPr>
            <a:endParaRPr lang="en-US" dirty="0" smtClean="0"/>
          </a:p>
          <a:p>
            <a:pPr>
              <a:defRPr/>
            </a:pPr>
            <a:r>
              <a:rPr lang="en-US" dirty="0" smtClean="0"/>
              <a:t>More information can be found in the Implementation Manual, in the document titled, “AASM Practice Parameters and Clinical Guidelines.”</a:t>
            </a:r>
          </a:p>
          <a:p>
            <a:pPr>
              <a:defRPr/>
            </a:pPr>
            <a:endParaRPr lang="en-US" dirty="0" smtClean="0"/>
          </a:p>
          <a:p>
            <a:pPr>
              <a:defRPr/>
            </a:pPr>
            <a:r>
              <a:rPr lang="en-US" dirty="0" smtClean="0"/>
              <a:t>____________________________________</a:t>
            </a:r>
          </a:p>
          <a:p>
            <a:pPr>
              <a:defRPr/>
            </a:pPr>
            <a:r>
              <a:rPr lang="en-US" b="1" dirty="0" smtClean="0"/>
              <a:t>Notes:</a:t>
            </a:r>
          </a:p>
          <a:p>
            <a:pPr>
              <a:defRPr/>
            </a:pPr>
            <a:r>
              <a:rPr lang="en-US" dirty="0" smtClean="0"/>
              <a:t>AASM Practice Parameters and Clinical Guidelines</a:t>
            </a:r>
          </a:p>
          <a:p>
            <a:pPr marL="800100" lvl="1" indent="-342900">
              <a:buFont typeface="Arial" pitchFamily="34" charset="0"/>
              <a:buChar char="•"/>
              <a:defRPr/>
            </a:pPr>
            <a:r>
              <a:rPr lang="en-US" sz="2400" dirty="0" smtClean="0"/>
              <a:t>“All OSA patients should have ongoing, long-term management for their chronic disorder.”</a:t>
            </a:r>
          </a:p>
          <a:p>
            <a:pPr marL="800100" lvl="1" indent="-342900">
              <a:buFont typeface="Arial" pitchFamily="34" charset="0"/>
              <a:buChar char="•"/>
              <a:defRPr/>
            </a:pPr>
            <a:r>
              <a:rPr lang="en-US" sz="2400" dirty="0" smtClean="0"/>
              <a:t>Regular follow-ups to monitor treatment adherence, side effects, development of medical complications related to OSA, and continued resolution of symptoms.</a:t>
            </a:r>
          </a:p>
          <a:p>
            <a:pPr marL="800100" lvl="1" indent="-342900">
              <a:buFont typeface="Arial" pitchFamily="34" charset="0"/>
              <a:buChar char="•"/>
              <a:defRPr/>
            </a:pPr>
            <a:r>
              <a:rPr lang="en-US" sz="2400" dirty="0" smtClean="0"/>
              <a:t>Those with elimination of OSA (weight loss, surgery) should be monitored for continued risk factor modification and to look out for return of symptoms.</a:t>
            </a:r>
          </a:p>
          <a:p>
            <a:pPr>
              <a:defRPr/>
            </a:pPr>
            <a:endParaRPr lang="en-US" dirty="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90BD5C-F203-429A-B689-28237D8CABCC}" type="slidenum">
              <a:rPr lang="en-US" smtClean="0"/>
              <a:pPr eaLnBrk="1" hangingPunct="1"/>
              <a:t>70</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b="1" dirty="0" smtClean="0"/>
              <a:t>Narration: </a:t>
            </a:r>
            <a:r>
              <a:rPr lang="en-US" dirty="0" smtClean="0"/>
              <a:t>The FMCSA Medical Expert Panel recommends that individuals on PAP treatment for OSA must demonstrate and document compliance. This monitoring is the responsibility of both CMV drivers and the carrier to ensure that PAP compliance is demonstrated and documented objectively. CMV drivers on treatment for OSA should receive graded certification to drive upon proof of adequate compliance at monthly, quarterly, and yearly intervals.</a:t>
            </a:r>
          </a:p>
          <a:p>
            <a:pPr marL="0" lvl="1"/>
            <a:endParaRPr lang="en-US" dirty="0" smtClean="0"/>
          </a:p>
          <a:p>
            <a:pPr marL="0" lvl="1"/>
            <a:r>
              <a:rPr lang="en-US" dirty="0" smtClean="0"/>
              <a:t>For CMV drivers that have undergone surgical treatments for OSA, annual re-certifications should be required and be dependent on an AHI less than 10 events per hour from a sleep test and no presence of daytime sleepiness.</a:t>
            </a:r>
          </a:p>
          <a:p>
            <a:pPr marL="0" lvl="1"/>
            <a:endParaRPr lang="en-US" b="1" dirty="0" smtClean="0"/>
          </a:p>
          <a:p>
            <a:pPr marL="0" lvl="1"/>
            <a:r>
              <a:rPr lang="en-US" b="0" dirty="0" smtClean="0"/>
              <a:t>More information can be found in the Implementation Manual, in the document titled, “FMCSA MEP Recommendations: Obstructive Sleep Apnea and Commercial Motor Vehicle Driver Safety.”</a:t>
            </a:r>
          </a:p>
          <a:p>
            <a:pPr marL="0" lvl="1"/>
            <a:endParaRPr lang="en-US" b="1" dirty="0" smtClean="0"/>
          </a:p>
          <a:p>
            <a:r>
              <a:rPr lang="en-US" dirty="0" smtClean="0"/>
              <a:t>____________________________________</a:t>
            </a:r>
          </a:p>
          <a:p>
            <a:r>
              <a:rPr lang="en-US" b="1" dirty="0" smtClean="0"/>
              <a:t>Notes:</a:t>
            </a:r>
          </a:p>
          <a:p>
            <a:pPr marL="0" lvl="1"/>
            <a:r>
              <a:rPr lang="en-US" dirty="0" smtClean="0"/>
              <a:t>FMCSA Medical Expert Panel Recommendations:</a:t>
            </a:r>
          </a:p>
          <a:p>
            <a:pPr marL="0" lvl="1">
              <a:buFontTx/>
              <a:buChar char="•"/>
            </a:pPr>
            <a:r>
              <a:rPr lang="en-US" dirty="0" smtClean="0"/>
              <a:t>Individuals on PAP treatment must demonstrate compliance and document it objectively.</a:t>
            </a:r>
          </a:p>
          <a:p>
            <a:pPr marL="457200" lvl="2">
              <a:buFontTx/>
              <a:buChar char="•"/>
            </a:pPr>
            <a:r>
              <a:rPr lang="en-US" dirty="0" smtClean="0"/>
              <a:t>Certification to drive dependent on proof of compliance</a:t>
            </a:r>
          </a:p>
          <a:p>
            <a:pPr marL="0" lvl="1">
              <a:buFontTx/>
              <a:buChar char="•"/>
            </a:pPr>
            <a:r>
              <a:rPr lang="en-US" dirty="0" smtClean="0"/>
              <a:t>Annual recertification required for individuals who have had surgery to correct OSA</a:t>
            </a:r>
          </a:p>
          <a:p>
            <a:pPr marL="457200" lvl="2">
              <a:buFontTx/>
              <a:buChar char="•"/>
            </a:pPr>
            <a:r>
              <a:rPr lang="en-US" dirty="0" smtClean="0"/>
              <a:t>AHI less than 10</a:t>
            </a:r>
          </a:p>
          <a:p>
            <a:pPr marL="457200" lvl="2">
              <a:buFontTx/>
              <a:buChar char="•"/>
            </a:pPr>
            <a:r>
              <a:rPr lang="en-US" dirty="0" smtClean="0"/>
              <a:t>No daytime sleepiness</a:t>
            </a:r>
          </a:p>
          <a:p>
            <a:endParaRPr lang="en-US" dirty="0" smtClean="0"/>
          </a:p>
          <a:p>
            <a:endParaRPr lang="en-US" dirty="0" smtClean="0"/>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8A539F-9D38-4ED4-9679-F1BFA697E6ED}" type="slidenum">
              <a:rPr lang="en-US" smtClean="0"/>
              <a:pPr eaLnBrk="1" hangingPunct="1"/>
              <a:t>71</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No narration.</a:t>
            </a:r>
          </a:p>
          <a:p>
            <a:endParaRPr lang="en-US" b="1" smtClean="0"/>
          </a:p>
          <a:p>
            <a:r>
              <a:rPr lang="en-US" b="1" smtClean="0"/>
              <a:t>No notes</a:t>
            </a:r>
          </a:p>
          <a:p>
            <a:endParaRPr lang="en-US" b="1" smtClean="0"/>
          </a:p>
          <a:p>
            <a:r>
              <a:rPr lang="en-US" b="1" smtClean="0"/>
              <a:t>Answer: e. All of the above</a:t>
            </a:r>
          </a:p>
          <a:p>
            <a:endParaRPr 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AB152D-7059-4704-8B34-6A7699C5AE8F}" type="slidenum">
              <a:rPr lang="en-US" smtClean="0"/>
              <a:pPr eaLnBrk="1" hangingPunct="1"/>
              <a:t>72</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Answer: d. Both b and c</a:t>
            </a:r>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2880BF8-CF7A-4D3F-A9F0-BF9EFFC65054}" type="slidenum">
              <a:rPr lang="en-US" smtClean="0"/>
              <a:pPr eaLnBrk="1" hangingPunct="1"/>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Answer: e. All of the above</a:t>
            </a:r>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DE9136-3DE9-4C38-A8F5-DD1F6CA6DE31}" type="slidenum">
              <a:rPr lang="en-US" smtClean="0"/>
              <a:pPr eaLnBrk="1" hangingPunct="1"/>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smtClean="0"/>
              <a:t>Answer: (list any 5) PAP, dental/oral appliances, surgery, weight management, breathing through nose rather than mouth, avoiding alcohol/sedatives before sleeping, sleep positioning therapy, improving sleep hygiene</a:t>
            </a:r>
            <a:endParaRPr lang="en-US" sz="1100" smtClean="0"/>
          </a:p>
          <a:p>
            <a:endParaRPr lang="en-US" smtClean="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51C8C1-2CF1-4FE6-8AE8-EF9B54A89298}" type="slidenum">
              <a:rPr lang="en-US" smtClean="0"/>
              <a:pPr eaLnBrk="1" hangingPunct="1"/>
              <a:t>75</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Answer: d. Both a and b</a:t>
            </a:r>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335EA58-8F49-4700-B4AD-EFE7F07126D5}" type="slidenum">
              <a:rPr lang="en-US" smtClean="0"/>
              <a:pPr eaLnBrk="1" hangingPunct="1"/>
              <a:t>76</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Lesson 4 will provide strategies for supporting and encouraging a sleep disorders management program in the motor carrier industry.</a:t>
            </a:r>
          </a:p>
          <a:p>
            <a:endParaRPr lang="en-US" dirty="0" smtClean="0"/>
          </a:p>
          <a:p>
            <a:r>
              <a:rPr lang="en-US" dirty="0" smtClean="0"/>
              <a:t>____________________________________</a:t>
            </a:r>
          </a:p>
          <a:p>
            <a:r>
              <a:rPr lang="en-US" b="1" dirty="0" smtClean="0"/>
              <a:t>Notes:</a:t>
            </a:r>
          </a:p>
          <a:p>
            <a:r>
              <a:rPr lang="en-US" dirty="0" smtClean="0"/>
              <a:t>Lesson 4 objectives:</a:t>
            </a:r>
          </a:p>
          <a:p>
            <a:pPr marL="628650" lvl="1" indent="-171450">
              <a:buFontTx/>
              <a:buChar char="•"/>
            </a:pPr>
            <a:r>
              <a:rPr lang="en-US" dirty="0" smtClean="0"/>
              <a:t>	Identifying reasons for non-compliance with treatment for OSA.</a:t>
            </a:r>
          </a:p>
          <a:p>
            <a:pPr marL="628650" lvl="1" indent="-171450">
              <a:buFontTx/>
              <a:buChar char="•"/>
            </a:pPr>
            <a:r>
              <a:rPr lang="en-US" dirty="0" smtClean="0"/>
              <a:t>	Providing specific strategies to resolve non-compliance issues.</a:t>
            </a:r>
          </a:p>
          <a:p>
            <a:pPr marL="628650" lvl="1" indent="-171450">
              <a:buFontTx/>
              <a:buChar char="•"/>
            </a:pPr>
            <a:r>
              <a:rPr lang="en-US" dirty="0" smtClean="0"/>
              <a:t>	Discussing common myths and misperceptions about sleep disorders.</a:t>
            </a:r>
          </a:p>
          <a:p>
            <a:endParaRPr lang="en-US" dirty="0" smtClean="0"/>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78FD5A-F1F0-42B8-8AEB-D26109FBA96F}" type="slidenum">
              <a:rPr lang="en-US" smtClean="0"/>
              <a:pPr eaLnBrk="1" hangingPunct="1"/>
              <a:t>77</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Newly diagnosed OSA patients that have trouble complying with PAP treatment cite many reasons for their difficulty, most of which can be resolved fairly easily. Patients cite issues with their PAP equipment, including poor mask fit or leaky masks, improper humidity level of the delivery air, and tedious and time consuming cleaning and maintenance of their machines. Many OSA patients will try a few PAP masks before they find one that is comfortable and tolerable. Humidity settings on the PAP machine can be adjusted to the patient’s comfort level and individual needs. Too much humidification can create a smothering sensation for the patient, while too little can dry out the nasal passages and throat. Trial and error to find the appropriate humidity level must be done individually. Cleaning and maintenance of the PAP machine is also important for OSA treatment and for the patient’s overall health. Bacteria can grow in the machine, hose and mask if not cleaned regularly, which can lead to respiratory illness and infection. Replacing filters and hoses regularly is important to ensure the patient is receiving optimal PAP treatment.</a:t>
            </a:r>
          </a:p>
          <a:p>
            <a:endParaRPr lang="en-US" dirty="0" smtClean="0"/>
          </a:p>
          <a:p>
            <a:r>
              <a:rPr lang="en-US" dirty="0" smtClean="0"/>
              <a:t>OSA drivers, specifically, also cite several logistical issues that can make PAP compliance challenging. Using their PAP machine in the cab of their truck may require special equipment to give them power for their machine. Some PAP machines require the truck to be on and idling for use. Drivers may be faced with idling restrictions by both their carrier and the community which can prohibit PAP usage while on the road. CMV drivers also cite that if they experience problems with their PAP equipment while on the road or need PAP supplies, it can be challenging to meet these needs while they are away from home. Some drivers have to wait until they return home to get the equipment fixes they need, and by this time, they may have been unable to use their PAP machines for several nights and are not able to meet compliance requirements.</a:t>
            </a:r>
          </a:p>
          <a:p>
            <a:endParaRPr lang="en-US" dirty="0" smtClean="0"/>
          </a:p>
          <a:p>
            <a:r>
              <a:rPr lang="en-US" dirty="0" smtClean="0"/>
              <a:t>As a carrier, it’s important to be</a:t>
            </a:r>
            <a:r>
              <a:rPr lang="en-US" baseline="0" dirty="0" smtClean="0"/>
              <a:t> </a:t>
            </a:r>
            <a:r>
              <a:rPr lang="en-US" dirty="0" smtClean="0"/>
              <a:t>empathetic to the challenges OSA drivers face and support their needs in order to comply with a comprehensive sleep disorders management program.</a:t>
            </a:r>
          </a:p>
          <a:p>
            <a:endParaRPr lang="en-US" b="1" dirty="0" smtClean="0"/>
          </a:p>
          <a:p>
            <a:r>
              <a:rPr lang="en-US" dirty="0" smtClean="0"/>
              <a:t>____________________________________</a:t>
            </a:r>
          </a:p>
          <a:p>
            <a:r>
              <a:rPr lang="en-US" b="1" dirty="0" smtClean="0"/>
              <a:t>Notes:</a:t>
            </a:r>
          </a:p>
          <a:p>
            <a:r>
              <a:rPr lang="en-US" dirty="0" smtClean="0"/>
              <a:t>Important for carrier to work with driver to identify reasons for non-compliance with OSA treatment </a:t>
            </a:r>
          </a:p>
          <a:p>
            <a:pPr>
              <a:buFontTx/>
              <a:buChar char="•"/>
            </a:pPr>
            <a:r>
              <a:rPr lang="en-US" dirty="0" smtClean="0"/>
              <a:t>Equipment issues</a:t>
            </a:r>
          </a:p>
          <a:p>
            <a:pPr>
              <a:buFontTx/>
              <a:buChar char="•"/>
            </a:pPr>
            <a:r>
              <a:rPr lang="en-US" dirty="0" smtClean="0"/>
              <a:t>Logistical issues</a:t>
            </a:r>
          </a:p>
          <a:p>
            <a:pPr>
              <a:buFontTx/>
              <a:buChar char="•"/>
            </a:pPr>
            <a:endParaRPr lang="en-US" dirty="0" smtClean="0"/>
          </a:p>
          <a:p>
            <a:r>
              <a:rPr lang="en-US" dirty="0" smtClean="0"/>
              <a:t>Important for carrier to empathetic to the challenges drivers face and be supportive of their needs within a sleep disorders management program</a:t>
            </a:r>
          </a:p>
          <a:p>
            <a:endParaRPr lang="en-US" b="1" dirty="0" smtClean="0"/>
          </a:p>
          <a:p>
            <a:endParaRPr lang="en-US" dirty="0" smtClean="0"/>
          </a:p>
          <a:p>
            <a:endParaRPr lang="en-US" dirty="0" smtClean="0"/>
          </a:p>
          <a:p>
            <a:r>
              <a:rPr lang="en-US" dirty="0" smtClean="0"/>
              <a:t>Erin – driver we heard at meeting indicated that a hard case to carry machine would be helpful and reduce breakage problems if device dropped – also he said that drivers need to know that moisture can damage flow sensor on PAP machines.</a:t>
            </a:r>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96D6C2-9C0E-44E7-9BEF-EAD55C314F24}" type="slidenum">
              <a:rPr lang="en-US" smtClean="0"/>
              <a:pPr eaLnBrk="1" hangingPunct="1"/>
              <a:t>78</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To better provide support and encouragement for drivers as they adjust to PAP treatment for OSA, it is important to identify the reasons for non-compliance. Drivers may cite personal issues such as they dislike being tied to a PAP machine, they feel that the PAP worsens their sleep or makes them restless, or their partner complains about the PAP machine as the reasons they are not complying with treatment. Motivational issues may also be reasons some drivers choose to not comply with PAP treatment. Some patients may feel that the benefits of PAP do not out-weight the drawbacks they are experiencing. Others may not be motivating to comply with the OSA program, as drivers may dislike their carrier mandating PAP use.</a:t>
            </a:r>
          </a:p>
          <a:p>
            <a:endParaRPr lang="en-US" dirty="0" smtClean="0"/>
          </a:p>
          <a:p>
            <a:r>
              <a:rPr lang="en-US" dirty="0" smtClean="0"/>
              <a:t>Identifying the reasons for non-compliance is an important first step in addressing the problem and finding a solution to ensure drivers are complying with PAP treatment and experiencing the health and safety benefits of therapy.</a:t>
            </a:r>
          </a:p>
          <a:p>
            <a:endParaRPr lang="en-US" dirty="0" smtClean="0"/>
          </a:p>
          <a:p>
            <a:r>
              <a:rPr lang="en-US" dirty="0" smtClean="0"/>
              <a:t>____________________________________</a:t>
            </a:r>
          </a:p>
          <a:p>
            <a:r>
              <a:rPr lang="en-US" b="1" dirty="0" smtClean="0"/>
              <a:t>Notes:</a:t>
            </a:r>
          </a:p>
          <a:p>
            <a:r>
              <a:rPr lang="en-US" dirty="0" smtClean="0"/>
              <a:t>Important to identify the reasons for non-compliance</a:t>
            </a:r>
          </a:p>
          <a:p>
            <a:pPr>
              <a:buFontTx/>
              <a:buChar char="•"/>
            </a:pPr>
            <a:r>
              <a:rPr lang="en-US" dirty="0" smtClean="0"/>
              <a:t>Personal issues</a:t>
            </a:r>
          </a:p>
          <a:p>
            <a:pPr>
              <a:buFontTx/>
              <a:buChar char="•"/>
            </a:pPr>
            <a:r>
              <a:rPr lang="en-US" dirty="0" smtClean="0"/>
              <a:t>Motivational issues</a:t>
            </a:r>
          </a:p>
          <a:p>
            <a:pPr>
              <a:buFontTx/>
              <a:buChar char="•"/>
            </a:pPr>
            <a:endParaRPr lang="en-US" dirty="0" smtClean="0"/>
          </a:p>
          <a:p>
            <a:r>
              <a:rPr lang="en-US" dirty="0" smtClean="0"/>
              <a:t>Identify reasons for non-compliance to better address the problem and find a solution</a:t>
            </a:r>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FD042A-3288-4A76-BC45-EF8500E71F9C}" type="slidenum">
              <a:rPr lang="en-US" smtClean="0"/>
              <a:pPr eaLnBrk="1" hangingPunct="1"/>
              <a:t>79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There are several primary signs and symptoms indicative of OSA:</a:t>
            </a:r>
          </a:p>
          <a:p>
            <a:pPr lvl="1">
              <a:buFontTx/>
              <a:buChar char="•"/>
            </a:pPr>
            <a:endParaRPr lang="en-US" dirty="0" smtClean="0"/>
          </a:p>
          <a:p>
            <a:pPr marL="628650" lvl="1" indent="-171450">
              <a:buFont typeface="Arial" pitchFamily="34" charset="0"/>
              <a:buChar char="•"/>
            </a:pPr>
            <a:r>
              <a:rPr lang="en-US" dirty="0" smtClean="0"/>
              <a:t>Loud, disruptive snoring (which is often identified by a spouse or sleeping partner),</a:t>
            </a:r>
          </a:p>
          <a:p>
            <a:pPr marL="628650" lvl="1" indent="-171450">
              <a:buFont typeface="Arial" pitchFamily="34" charset="0"/>
              <a:buChar char="•"/>
            </a:pPr>
            <a:r>
              <a:rPr lang="en-US" dirty="0" smtClean="0"/>
              <a:t>Waking in the night with gasping or choking,</a:t>
            </a:r>
          </a:p>
          <a:p>
            <a:pPr marL="628650" lvl="1" indent="-171450">
              <a:buFont typeface="Arial" pitchFamily="34" charset="0"/>
              <a:buChar char="•"/>
            </a:pPr>
            <a:r>
              <a:rPr lang="en-US" dirty="0" smtClean="0"/>
              <a:t>Non-refreshing sleep that results in excessive daytime sleepiness and lack of energy,</a:t>
            </a:r>
          </a:p>
          <a:p>
            <a:pPr marL="628650" lvl="1" indent="-171450">
              <a:buFont typeface="Arial" pitchFamily="34" charset="0"/>
              <a:buChar char="•"/>
            </a:pPr>
            <a:r>
              <a:rPr lang="en-US" dirty="0" smtClean="0"/>
              <a:t>Morning headaches or dry throat,</a:t>
            </a:r>
          </a:p>
          <a:p>
            <a:pPr marL="628650" lvl="1" indent="-171450">
              <a:buFont typeface="Arial" pitchFamily="34" charset="0"/>
              <a:buChar char="•"/>
            </a:pPr>
            <a:r>
              <a:rPr lang="en-US" dirty="0" smtClean="0"/>
              <a:t>Poor memory, clouded thoughts, and/or irritability, and</a:t>
            </a:r>
          </a:p>
          <a:p>
            <a:pPr marL="628650" lvl="1" indent="-171450">
              <a:buFont typeface="Arial" pitchFamily="34" charset="0"/>
              <a:buChar char="•"/>
            </a:pPr>
            <a:r>
              <a:rPr lang="en-US" dirty="0" smtClean="0"/>
              <a:t>A decreased sex drive and/or impotence, or the inability to have sex.</a:t>
            </a:r>
          </a:p>
          <a:p>
            <a:pPr lvl="1">
              <a:buFontTx/>
              <a:buChar char="•"/>
            </a:pPr>
            <a:endParaRPr lang="en-US" dirty="0" smtClean="0"/>
          </a:p>
          <a:p>
            <a:r>
              <a:rPr lang="en-US" b="1" dirty="0" smtClean="0"/>
              <a:t>_______________________</a:t>
            </a:r>
          </a:p>
          <a:p>
            <a:r>
              <a:rPr lang="en-US" b="1" dirty="0" smtClean="0"/>
              <a:t>Notes:</a:t>
            </a:r>
          </a:p>
          <a:p>
            <a:r>
              <a:rPr lang="en-US" dirty="0" smtClean="0"/>
              <a:t>Signs and symptoms of OSA:</a:t>
            </a:r>
          </a:p>
          <a:p>
            <a:pPr lvl="1">
              <a:buFontTx/>
              <a:buChar char="•"/>
            </a:pPr>
            <a:endParaRPr lang="en-US" dirty="0" smtClean="0"/>
          </a:p>
          <a:p>
            <a:pPr lvl="1">
              <a:buFontTx/>
              <a:buChar char="•"/>
            </a:pPr>
            <a:r>
              <a:rPr lang="en-US" dirty="0" smtClean="0"/>
              <a:t>Loud, disruptive snoring</a:t>
            </a:r>
          </a:p>
          <a:p>
            <a:pPr lvl="1">
              <a:buFontTx/>
              <a:buChar char="•"/>
            </a:pPr>
            <a:r>
              <a:rPr lang="en-US" dirty="0" smtClean="0"/>
              <a:t>Waking in the night with gasping or choking</a:t>
            </a:r>
          </a:p>
          <a:p>
            <a:pPr lvl="1">
              <a:buFontTx/>
              <a:buChar char="•"/>
            </a:pPr>
            <a:r>
              <a:rPr lang="en-US" dirty="0" smtClean="0"/>
              <a:t>Non-refreshing sleep that results in excessive daytime sleepiness and lack of energy</a:t>
            </a:r>
          </a:p>
          <a:p>
            <a:pPr lvl="1">
              <a:buFontTx/>
              <a:buChar char="•"/>
            </a:pPr>
            <a:r>
              <a:rPr lang="en-US" dirty="0" smtClean="0"/>
              <a:t>Morning headaches or dry throat</a:t>
            </a:r>
          </a:p>
          <a:p>
            <a:pPr lvl="1">
              <a:buFontTx/>
              <a:buChar char="•"/>
            </a:pPr>
            <a:r>
              <a:rPr lang="en-US" dirty="0" smtClean="0"/>
              <a:t>Poor memory, clouded thoughts, and/or irritability</a:t>
            </a:r>
          </a:p>
          <a:p>
            <a:pPr lvl="1">
              <a:buFontTx/>
              <a:buChar char="•"/>
            </a:pPr>
            <a:r>
              <a:rPr lang="en-US" dirty="0" smtClean="0"/>
              <a:t>A decreased sex drive and/or impotence</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026E98-193E-4A28-A1CD-DB2F034D0568}" type="slidenum">
              <a:rPr lang="en-US" smtClean="0"/>
              <a:pPr eaLnBrk="1" hangingPunct="1"/>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The following is a list of practical steps to take with non-compliant drivers. Once a driver is flagged for not complying with PAP treatment, a verbal warning is recommended to make the driver aware of the problem. The carrier and/or OSA management team should then work with the driver to identify, address, and resolve their reasons for non-compliance, whether they be technical or motivational reasons for not complying with treatment. If the driver continues to not meet compliance requirements, he or she should be temporarily restricted from driving as coaching and support from the carrier and OSA management team continues. Continued non-compliance with OSA treatment should then result in re-evaluation of the driver’s position with the company or termination, as CMV drivers with untreated OSA are a liability to their company.</a:t>
            </a:r>
          </a:p>
          <a:p>
            <a:endParaRPr lang="en-US" dirty="0" smtClean="0"/>
          </a:p>
          <a:p>
            <a:endParaRPr lang="en-US" dirty="0" smtClean="0"/>
          </a:p>
          <a:p>
            <a:r>
              <a:rPr lang="en-US" dirty="0" smtClean="0"/>
              <a:t>____________________________________</a:t>
            </a:r>
          </a:p>
          <a:p>
            <a:r>
              <a:rPr lang="en-US" b="1" dirty="0" smtClean="0"/>
              <a:t>Notes:</a:t>
            </a:r>
          </a:p>
          <a:p>
            <a:r>
              <a:rPr lang="en-US" dirty="0" smtClean="0"/>
              <a:t>Steps to take with non-compliant drivers</a:t>
            </a:r>
          </a:p>
          <a:p>
            <a:pPr marL="971550" lvl="1" indent="-514350">
              <a:spcBef>
                <a:spcPts val="300"/>
              </a:spcBef>
              <a:buFont typeface="Calibri" pitchFamily="34" charset="0"/>
              <a:buAutoNum type="arabicPeriod"/>
            </a:pPr>
            <a:r>
              <a:rPr lang="en-US" dirty="0" smtClean="0"/>
              <a:t>Flag non-compliant drivers</a:t>
            </a:r>
          </a:p>
          <a:p>
            <a:pPr marL="971550" lvl="1" indent="-514350">
              <a:spcBef>
                <a:spcPts val="300"/>
              </a:spcBef>
              <a:buFont typeface="Calibri" pitchFamily="34" charset="0"/>
              <a:buAutoNum type="arabicPeriod"/>
            </a:pPr>
            <a:r>
              <a:rPr lang="en-US" dirty="0" smtClean="0"/>
              <a:t>Verbal warnings</a:t>
            </a:r>
          </a:p>
          <a:p>
            <a:pPr marL="971550" lvl="1" indent="-514350">
              <a:spcBef>
                <a:spcPts val="300"/>
              </a:spcBef>
              <a:buFont typeface="Calibri" pitchFamily="34" charset="0"/>
              <a:buAutoNum type="arabicPeriod"/>
            </a:pPr>
            <a:r>
              <a:rPr lang="en-US" dirty="0" smtClean="0"/>
              <a:t>Identify reason(s) for non-compliance</a:t>
            </a:r>
          </a:p>
          <a:p>
            <a:pPr marL="971550" lvl="1" indent="-514350">
              <a:spcBef>
                <a:spcPts val="300"/>
              </a:spcBef>
              <a:buFont typeface="Calibri" pitchFamily="34" charset="0"/>
              <a:buAutoNum type="arabicPeriod"/>
            </a:pPr>
            <a:r>
              <a:rPr lang="en-US" dirty="0" smtClean="0"/>
              <a:t>Work with driver to address problems (technical, motivational issues)</a:t>
            </a:r>
          </a:p>
          <a:p>
            <a:pPr marL="971550" lvl="1" indent="-514350">
              <a:spcBef>
                <a:spcPts val="300"/>
              </a:spcBef>
              <a:buFont typeface="Calibri" pitchFamily="34" charset="0"/>
              <a:buAutoNum type="arabicPeriod"/>
            </a:pPr>
            <a:r>
              <a:rPr lang="en-US" dirty="0" smtClean="0"/>
              <a:t>Temporary driving restrictions</a:t>
            </a:r>
          </a:p>
          <a:p>
            <a:pPr marL="971550" lvl="1" indent="-514350">
              <a:spcBef>
                <a:spcPts val="300"/>
              </a:spcBef>
              <a:buFont typeface="Calibri" pitchFamily="34" charset="0"/>
              <a:buAutoNum type="arabicPeriod"/>
            </a:pPr>
            <a:r>
              <a:rPr lang="en-US" dirty="0" smtClean="0"/>
              <a:t>Continued coaching/support</a:t>
            </a:r>
          </a:p>
          <a:p>
            <a:pPr marL="971550" lvl="1" indent="-514350">
              <a:spcBef>
                <a:spcPts val="300"/>
              </a:spcBef>
              <a:buFont typeface="Calibri" pitchFamily="34" charset="0"/>
              <a:buAutoNum type="arabicPeriod"/>
            </a:pPr>
            <a:r>
              <a:rPr lang="en-US" dirty="0" smtClean="0"/>
              <a:t>Termination/job redistribution</a:t>
            </a:r>
          </a:p>
          <a:p>
            <a:endParaRPr lang="en-US" dirty="0" smtClean="0"/>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1817B6-0878-4FD5-B3C5-8334BA3F2EA4}" type="slidenum">
              <a:rPr lang="en-US" smtClean="0"/>
              <a:pPr eaLnBrk="1" hangingPunct="1"/>
              <a:t>80</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b="1" baseline="0" dirty="0" smtClean="0"/>
              <a:t> </a:t>
            </a:r>
            <a:r>
              <a:rPr lang="en-US" sz="1200" kern="1200" dirty="0" smtClean="0">
                <a:solidFill>
                  <a:schemeClr val="tx1"/>
                </a:solidFill>
                <a:effectLst/>
                <a:latin typeface="+mn-lt"/>
                <a:ea typeface="+mn-ea"/>
                <a:cs typeface="+mn-cs"/>
              </a:rPr>
              <a:t>Drivers should feel comfortable seeking help from managers and their carrier, lending support for successful PAP treatment. Management has an important stake in the driver’s success and can make it easier for drivers to maintain treatment compliance, especially when on the road away from home.</a:t>
            </a:r>
          </a:p>
          <a:p>
            <a:pPr eaLnBrk="1" hangingPunct="1">
              <a:spcBef>
                <a:spcPct val="0"/>
              </a:spcBef>
            </a:pP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a:p>
            <a:pPr eaLnBrk="1" hangingPunct="1">
              <a:spcBef>
                <a:spcPct val="0"/>
              </a:spcBef>
            </a:pPr>
            <a:r>
              <a:rPr lang="en-US" dirty="0" smtClean="0"/>
              <a:t>____________________________</a:t>
            </a:r>
          </a:p>
          <a:p>
            <a:pPr eaLnBrk="1" hangingPunct="1">
              <a:spcBef>
                <a:spcPct val="0"/>
              </a:spcBef>
            </a:pPr>
            <a:r>
              <a:rPr lang="en-US" b="1" dirty="0" smtClean="0"/>
              <a:t>Instructor Notes:.</a:t>
            </a:r>
          </a:p>
          <a:p>
            <a:pPr eaLnBrk="1" hangingPunct="1">
              <a:spcBef>
                <a:spcPct val="0"/>
              </a:spcBef>
            </a:pPr>
            <a:endParaRPr lang="en-US" dirty="0" smtClean="0"/>
          </a:p>
          <a:p>
            <a:pPr eaLnBrk="1" hangingPunct="1">
              <a:spcBef>
                <a:spcPct val="0"/>
              </a:spcBef>
            </a:pPr>
            <a:r>
              <a:rPr lang="en-US" dirty="0" smtClean="0"/>
              <a:t>Key Points:</a:t>
            </a:r>
          </a:p>
          <a:p>
            <a:pPr eaLnBrk="1" hangingPunct="1">
              <a:spcBef>
                <a:spcPct val="0"/>
              </a:spcBef>
            </a:pPr>
            <a:r>
              <a:rPr lang="en-US" dirty="0" smtClean="0"/>
              <a:t>Emphasize the positive, helpful role of the carrier manager in this – how they can make treatment and compliance easier for drivers.  One way is arranging for PAP use with in-truck power inverters so drivers can use PAP in sleeper births, determining locations in advance where drivers can find locations on the road where vehicle idling restrictions won’t prevent them from using PAP.  Managers also can help by locating facilities along the driver’s route where PAP repair or replacement, or getting PAP supplies will be convenient.  Country-wide 24/7 networks are available to enable drivers to deal with broken equipment or to secure accessories and supplies.</a:t>
            </a:r>
          </a:p>
          <a:p>
            <a:pPr eaLnBrk="1" hangingPunct="1">
              <a:spcBef>
                <a:spcPct val="0"/>
              </a:spcBef>
            </a:pPr>
            <a:endParaRPr lang="en-US" dirty="0" smtClean="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BE4A41-75D7-4D43-9912-B91C89392E1F}" type="slidenum">
              <a:rPr lang="en-US">
                <a:cs typeface="Arial" charset="0"/>
              </a:rPr>
              <a:pPr fontAlgn="base">
                <a:spcBef>
                  <a:spcPct val="0"/>
                </a:spcBef>
                <a:spcAft>
                  <a:spcPct val="0"/>
                </a:spcAft>
                <a:defRPr/>
              </a:pPr>
              <a:t>81</a:t>
            </a:fld>
            <a:endParaRPr lang="en-US">
              <a:cs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p:txBody>
          <a:bodyPr wrap="square" numCol="1" anchor="t" anchorCtr="0" compatLnSpc="1">
            <a:prstTxWarp prst="textNoShape">
              <a:avLst/>
            </a:prstTxWarp>
          </a:bodyPr>
          <a:lstStyle/>
          <a:p>
            <a:pPr marL="0" lvl="1" eaLnBrk="1" hangingPunct="1">
              <a:spcBef>
                <a:spcPct val="0"/>
              </a:spcBef>
              <a:defRPr/>
            </a:pPr>
            <a:r>
              <a:rPr lang="en-US" b="1" dirty="0" smtClean="0"/>
              <a:t>Narration: </a:t>
            </a:r>
            <a:r>
              <a:rPr lang="en-US" sz="1200" kern="1200" dirty="0" smtClean="0">
                <a:solidFill>
                  <a:schemeClr val="tx1"/>
                </a:solidFill>
                <a:effectLst/>
                <a:latin typeface="+mn-lt"/>
                <a:ea typeface="+mn-ea"/>
                <a:cs typeface="+mn-cs"/>
              </a:rPr>
              <a:t>Drivers initiating PAP treatment may benefit from discussing technical and compliance-related issues and experiences with other commercial drivers who have had long term success. Organizing</a:t>
            </a:r>
            <a:r>
              <a:rPr lang="en-US" sz="1200" kern="1200" baseline="0" dirty="0" smtClean="0">
                <a:solidFill>
                  <a:schemeClr val="tx1"/>
                </a:solidFill>
                <a:effectLst/>
                <a:latin typeface="+mn-lt"/>
                <a:ea typeface="+mn-ea"/>
                <a:cs typeface="+mn-cs"/>
              </a:rPr>
              <a:t> support groups and making them available to drivers to discuss their experiences, challenges, solutions, tips, etc. is recommended. It is important that these groups actively engage the participants and provide individual support. Hearing from fellow drivers who have had success with PAP can be valuable to drivers who are struggling with their OSA diagnosis and treatment. It is also recommended that these groups be monitored or mediated by the carrier or third party to ensure that inappropriate information or tips are not shared.</a:t>
            </a:r>
            <a:endParaRPr lang="en-US" dirty="0" smtClean="0"/>
          </a:p>
          <a:p>
            <a:pPr eaLnBrk="1" hangingPunct="1">
              <a:spcBef>
                <a:spcPct val="0"/>
              </a:spcBef>
              <a:defRPr/>
            </a:pPr>
            <a:endParaRPr lang="en-US" dirty="0" smtClean="0"/>
          </a:p>
          <a:p>
            <a:pPr eaLnBrk="1" hangingPunct="1">
              <a:spcBef>
                <a:spcPct val="0"/>
              </a:spcBef>
              <a:defRPr/>
            </a:pPr>
            <a:endParaRPr lang="en-US" dirty="0" smtClean="0"/>
          </a:p>
          <a:p>
            <a:pPr eaLnBrk="1" hangingPunct="1">
              <a:spcBef>
                <a:spcPct val="0"/>
              </a:spcBef>
              <a:defRPr/>
            </a:pPr>
            <a:endParaRPr lang="en-US" dirty="0" smtClean="0"/>
          </a:p>
          <a:p>
            <a:pPr eaLnBrk="1" hangingPunct="1">
              <a:spcBef>
                <a:spcPct val="0"/>
              </a:spcBef>
              <a:defRPr/>
            </a:pPr>
            <a:r>
              <a:rPr lang="en-US" dirty="0" smtClean="0"/>
              <a:t>______________________________</a:t>
            </a:r>
          </a:p>
          <a:p>
            <a:pPr eaLnBrk="1" hangingPunct="1">
              <a:spcBef>
                <a:spcPct val="0"/>
              </a:spcBef>
              <a:defRPr/>
            </a:pPr>
            <a:r>
              <a:rPr lang="en-US" b="1" dirty="0" smtClean="0"/>
              <a:t>Notes:</a:t>
            </a:r>
          </a:p>
          <a:p>
            <a:pPr eaLnBrk="1" hangingPunct="1">
              <a:spcBef>
                <a:spcPct val="0"/>
              </a:spcBef>
              <a:defRPr/>
            </a:pPr>
            <a:r>
              <a:rPr lang="en-US" dirty="0" smtClean="0"/>
              <a:t>To</a:t>
            </a:r>
            <a:r>
              <a:rPr lang="en-US" baseline="0" dirty="0" smtClean="0"/>
              <a:t> further support and encourage drivers as they adjust to PAP treatment, carrier management may want to consider organizing PAP support groups for drivers. Support groups should:</a:t>
            </a:r>
          </a:p>
          <a:p>
            <a:pPr marL="171450" indent="-171450" eaLnBrk="1" hangingPunct="1">
              <a:spcBef>
                <a:spcPct val="0"/>
              </a:spcBef>
              <a:buFont typeface="Arial" pitchFamily="34" charset="0"/>
              <a:buChar char="•"/>
              <a:defRPr/>
            </a:pPr>
            <a:r>
              <a:rPr lang="en-US" baseline="0" dirty="0" smtClean="0"/>
              <a:t>Actively engage drivers</a:t>
            </a:r>
          </a:p>
          <a:p>
            <a:pPr marL="171450" indent="-171450" eaLnBrk="1" hangingPunct="1">
              <a:spcBef>
                <a:spcPct val="0"/>
              </a:spcBef>
              <a:buFont typeface="Arial" pitchFamily="34" charset="0"/>
              <a:buChar char="•"/>
              <a:defRPr/>
            </a:pPr>
            <a:r>
              <a:rPr lang="en-US" baseline="0" dirty="0" smtClean="0"/>
              <a:t>Offer tips</a:t>
            </a:r>
          </a:p>
          <a:p>
            <a:pPr marL="171450" indent="-171450" eaLnBrk="1" hangingPunct="1">
              <a:spcBef>
                <a:spcPct val="0"/>
              </a:spcBef>
              <a:buFont typeface="Arial" pitchFamily="34" charset="0"/>
              <a:buChar char="•"/>
              <a:defRPr/>
            </a:pPr>
            <a:r>
              <a:rPr lang="en-US" baseline="0" dirty="0" smtClean="0"/>
              <a:t>Be monitored/mediated</a:t>
            </a:r>
            <a:endParaRPr lang="en-US" dirty="0" smtClean="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A4F2FB-0204-49D0-B214-2FA2BBBD572C}" type="slidenum">
              <a:rPr lang="en-US">
                <a:cs typeface="Arial" charset="0"/>
              </a:rPr>
              <a:pPr fontAlgn="base">
                <a:spcBef>
                  <a:spcPct val="0"/>
                </a:spcBef>
                <a:spcAft>
                  <a:spcPct val="0"/>
                </a:spcAft>
                <a:defRPr/>
              </a:pPr>
              <a:t>82</a:t>
            </a:fld>
            <a:endParaRPr lang="en-US">
              <a:cs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Debunking common myths and misperceptions regarding sleep disorders and sleep apnea may help to support and encourage drivers as they are introduced to and adjust to PAP treatment. A common myth is that PAP therapy causes more sleep disruptions than having untreated OSA. This may be the case if the patient is using improper equipment, has an ill-fitting mask, or their machine settings are problematic. Working with drivers to ensure they have the proper equipment and are comfortable using their machine while sleeping is imperative. This may require working with drivers one-on-one and making several adjustments when PAP is first initiated.</a:t>
            </a:r>
          </a:p>
          <a:p>
            <a:endParaRPr lang="en-US" dirty="0" smtClean="0"/>
          </a:p>
          <a:p>
            <a:r>
              <a:rPr lang="en-US" dirty="0" smtClean="0"/>
              <a:t>Another myth is that all PAP machines are the same, and are noisy and disruptive. As was discussed earlier in this module, there are vast differences between the three primary types of PAP machines. A sleep physician can recommend a PAP that is suited to the treatment and lifestyle needs of each patient. Additionally, PAP manufacturers are constantly updating these machines with the latest technologies, making them quieter and more efficient.</a:t>
            </a:r>
          </a:p>
          <a:p>
            <a:endParaRPr lang="en-US" dirty="0" smtClean="0"/>
          </a:p>
          <a:p>
            <a:r>
              <a:rPr lang="en-US" dirty="0" smtClean="0"/>
              <a:t>____________________________________</a:t>
            </a:r>
          </a:p>
          <a:p>
            <a:r>
              <a:rPr lang="en-US" b="1" dirty="0" smtClean="0"/>
              <a:t>Notes:</a:t>
            </a:r>
          </a:p>
          <a:p>
            <a:r>
              <a:rPr lang="en-US" dirty="0" smtClean="0"/>
              <a:t>Common myths and misperceptions about sleep disorders:</a:t>
            </a:r>
          </a:p>
          <a:p>
            <a:pPr lvl="1"/>
            <a:r>
              <a:rPr lang="en-US" dirty="0" smtClean="0"/>
              <a:t>Myth: PAP therapy causes more sleep disruptions than having OSA.</a:t>
            </a:r>
          </a:p>
          <a:p>
            <a:pPr lvl="2"/>
            <a:r>
              <a:rPr lang="en-US" sz="2000" dirty="0" smtClean="0"/>
              <a:t>Proper equipment, mask fit, and machine settings are imperative for effective PAP therapy and restorative sleep.</a:t>
            </a:r>
          </a:p>
          <a:p>
            <a:pPr lvl="1"/>
            <a:r>
              <a:rPr lang="en-US" dirty="0" smtClean="0"/>
              <a:t>Myth: All PAP machines are created equal.</a:t>
            </a:r>
          </a:p>
          <a:p>
            <a:pPr lvl="2"/>
            <a:r>
              <a:rPr lang="en-US" sz="2000" dirty="0" smtClean="0"/>
              <a:t>Vast differences in PAP machine types and brands.</a:t>
            </a:r>
          </a:p>
          <a:p>
            <a:pPr lvl="1"/>
            <a:r>
              <a:rPr lang="en-US" dirty="0" smtClean="0"/>
              <a:t>Myth: PAP machines are noisy and disruptive. </a:t>
            </a:r>
          </a:p>
          <a:p>
            <a:pPr lvl="2"/>
            <a:r>
              <a:rPr lang="en-US" sz="2000" dirty="0" smtClean="0"/>
              <a:t>Current PAP devices are much quieter compared to a snoring person who has untreated OSA.</a:t>
            </a:r>
          </a:p>
          <a:p>
            <a:endParaRPr lang="en-US" dirty="0" smtClean="0"/>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9B944A-4816-4A7A-AF8A-107152267B24}" type="slidenum">
              <a:rPr lang="en-US" smtClean="0"/>
              <a:pPr eaLnBrk="1" hangingPunct="1"/>
              <a:t>83</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a:defRPr/>
            </a:pPr>
            <a:r>
              <a:rPr lang="en-US" b="1" dirty="0" smtClean="0"/>
              <a:t>Narration: </a:t>
            </a:r>
            <a:r>
              <a:rPr lang="en-US" dirty="0" smtClean="0"/>
              <a:t>Another common misperception about PAP treatment is that it is impossible or difficult to use in the cab of a truck. Again, PAP manufacturers have updated the machines with the latest technologies that enable convenient PAP use in the truck cab. Inverters can be installed in the cab if the machine requires a power source; however, the latest PAP machines are very portable with an extended battery life that does not require a power source during use.</a:t>
            </a:r>
          </a:p>
          <a:p>
            <a:pPr>
              <a:defRPr/>
            </a:pPr>
            <a:endParaRPr lang="en-US" dirty="0" smtClean="0"/>
          </a:p>
          <a:p>
            <a:pPr>
              <a:defRPr/>
            </a:pPr>
            <a:r>
              <a:rPr lang="en-US" dirty="0" smtClean="0"/>
              <a:t>Another common misperception is that persons diagnosed with OSA and prescribed PAP treatment will remain on PAP for the rest of their lives. In some cases this is true; however, losing weight can improve OSA or eliminate it completely along with the need for PAP treatment.</a:t>
            </a:r>
          </a:p>
          <a:p>
            <a:pPr>
              <a:defRPr/>
            </a:pPr>
            <a:endParaRPr lang="en-US" dirty="0" smtClean="0"/>
          </a:p>
          <a:p>
            <a:pPr>
              <a:defRPr/>
            </a:pPr>
            <a:r>
              <a:rPr lang="en-US" dirty="0" smtClean="0"/>
              <a:t>____________________________________</a:t>
            </a:r>
          </a:p>
          <a:p>
            <a:pPr>
              <a:defRPr/>
            </a:pPr>
            <a:r>
              <a:rPr lang="en-US" b="1" dirty="0" smtClean="0"/>
              <a:t>Notes:</a:t>
            </a:r>
          </a:p>
          <a:p>
            <a:pPr>
              <a:defRPr/>
            </a:pPr>
            <a:r>
              <a:rPr lang="en-US" dirty="0" smtClean="0"/>
              <a:t>Common myths and misperceptions about sleep disorders (</a:t>
            </a:r>
            <a:r>
              <a:rPr lang="en-US" dirty="0" err="1" smtClean="0"/>
              <a:t>con’t</a:t>
            </a:r>
            <a:r>
              <a:rPr lang="en-US" dirty="0" smtClean="0"/>
              <a:t>):</a:t>
            </a:r>
          </a:p>
          <a:p>
            <a:pPr lvl="1">
              <a:defRPr/>
            </a:pPr>
            <a:r>
              <a:rPr lang="en-US" sz="2400" dirty="0" smtClean="0"/>
              <a:t>Myth: PAP is impossible or difficult to use in the truck.</a:t>
            </a:r>
          </a:p>
          <a:p>
            <a:pPr lvl="2">
              <a:defRPr/>
            </a:pPr>
            <a:r>
              <a:rPr lang="en-US" sz="2000" dirty="0" smtClean="0"/>
              <a:t>Technology enables PAP use in the truck and portability from truck to home use.</a:t>
            </a:r>
          </a:p>
          <a:p>
            <a:pPr lvl="1">
              <a:defRPr/>
            </a:pPr>
            <a:r>
              <a:rPr lang="en-US" sz="2400" dirty="0" smtClean="0"/>
              <a:t>Myth: Patients diagnosed with OSA and prescribed PAP will be on PAP for the rest of their life.</a:t>
            </a:r>
          </a:p>
          <a:p>
            <a:pPr lvl="2">
              <a:defRPr/>
            </a:pPr>
            <a:r>
              <a:rPr lang="en-US" sz="2000" dirty="0" smtClean="0"/>
              <a:t>OSA is largely caused by excess weight. Losing weight can improve OSA symptoms and may eliminate the need for PAP.</a:t>
            </a:r>
          </a:p>
          <a:p>
            <a:pPr>
              <a:defRPr/>
            </a:pPr>
            <a:endParaRPr lang="en-US" dirty="0"/>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23D085-9BB5-4AE3-AB31-216C558AFD4C}" type="slidenum">
              <a:rPr lang="en-US" smtClean="0"/>
              <a:pPr eaLnBrk="1" hangingPunct="1"/>
              <a:t>84</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When a carrier chooses to implement a sleep disorders management program for</a:t>
            </a:r>
            <a:r>
              <a:rPr lang="en-US" baseline="0" dirty="0" smtClean="0"/>
              <a:t> their company</a:t>
            </a:r>
            <a:r>
              <a:rPr lang="en-US" dirty="0" smtClean="0"/>
              <a:t>, it also accepts certain roles in facilitating driver and participant</a:t>
            </a:r>
            <a:r>
              <a:rPr lang="en-US" baseline="0" dirty="0" smtClean="0"/>
              <a:t> </a:t>
            </a:r>
            <a:r>
              <a:rPr lang="en-US" dirty="0" smtClean="0"/>
              <a:t>behavior change. Carrier management should establish a safety culture and set a good example for drivers.  Carrier management should assess needs and develop a plan for sleep disorders screening, testing, treatment, compliance monitoring,</a:t>
            </a:r>
            <a:r>
              <a:rPr lang="en-US" baseline="0" dirty="0" smtClean="0"/>
              <a:t> and medical management</a:t>
            </a:r>
            <a:r>
              <a:rPr lang="en-US" dirty="0" smtClean="0"/>
              <a:t>.  It should implement the program in a supportive environment, including both the operational and social environments of the company. Finally, a carrier should continually evaluate and improve the program.</a:t>
            </a:r>
          </a:p>
          <a:p>
            <a:endParaRPr lang="en-US" dirty="0" smtClean="0"/>
          </a:p>
          <a:p>
            <a:endParaRPr lang="en-US" dirty="0" smtClean="0"/>
          </a:p>
          <a:p>
            <a:r>
              <a:rPr lang="en-US" b="1" dirty="0" smtClean="0"/>
              <a:t>Notes:</a:t>
            </a:r>
          </a:p>
          <a:p>
            <a:r>
              <a:rPr lang="en-US" dirty="0" smtClean="0"/>
              <a:t>Carrier Management should:</a:t>
            </a:r>
          </a:p>
          <a:p>
            <a:pPr marL="171450" indent="-171450">
              <a:buFont typeface="Arial" pitchFamily="34" charset="0"/>
              <a:buChar char="•"/>
            </a:pPr>
            <a:r>
              <a:rPr lang="en-US" dirty="0" smtClean="0"/>
              <a:t>Establish safety culture</a:t>
            </a:r>
          </a:p>
          <a:p>
            <a:pPr marL="171450" indent="-171450">
              <a:buFont typeface="Arial" pitchFamily="34" charset="0"/>
              <a:buChar char="•"/>
            </a:pPr>
            <a:r>
              <a:rPr lang="en-US" dirty="0" smtClean="0"/>
              <a:t>Set good example</a:t>
            </a:r>
          </a:p>
          <a:p>
            <a:pPr marL="171450" indent="-171450">
              <a:buFont typeface="Arial" pitchFamily="34" charset="0"/>
              <a:buChar char="•"/>
            </a:pPr>
            <a:r>
              <a:rPr lang="en-US" dirty="0" smtClean="0"/>
              <a:t>Assess needs</a:t>
            </a:r>
          </a:p>
          <a:p>
            <a:pPr marL="171450" indent="-171450">
              <a:buFont typeface="Arial" pitchFamily="34" charset="0"/>
              <a:buChar char="•"/>
            </a:pPr>
            <a:r>
              <a:rPr lang="en-US" dirty="0" smtClean="0"/>
              <a:t>Develop a plan</a:t>
            </a:r>
          </a:p>
          <a:p>
            <a:pPr marL="171450" indent="-171450">
              <a:buFont typeface="Arial" pitchFamily="34" charset="0"/>
              <a:buChar char="•"/>
            </a:pPr>
            <a:r>
              <a:rPr lang="en-US" dirty="0" smtClean="0"/>
              <a:t>Implement program in supportive environment</a:t>
            </a:r>
          </a:p>
          <a:p>
            <a:pPr marL="171450" indent="-171450">
              <a:buFont typeface="Arial" pitchFamily="34" charset="0"/>
              <a:buChar char="•"/>
            </a:pPr>
            <a:r>
              <a:rPr lang="en-US" dirty="0" smtClean="0"/>
              <a:t>Evaluate and improve program</a:t>
            </a:r>
          </a:p>
          <a:p>
            <a:endParaRPr lang="en-US" dirty="0"/>
          </a:p>
        </p:txBody>
      </p:sp>
      <p:sp>
        <p:nvSpPr>
          <p:cNvPr id="4" name="Slide Number Placeholder 3"/>
          <p:cNvSpPr>
            <a:spLocks noGrp="1"/>
          </p:cNvSpPr>
          <p:nvPr>
            <p:ph type="sldNum" sz="quarter" idx="10"/>
          </p:nvPr>
        </p:nvSpPr>
        <p:spPr/>
        <p:txBody>
          <a:bodyPr/>
          <a:lstStyle/>
          <a:p>
            <a:pPr>
              <a:defRPr/>
            </a:pPr>
            <a:fld id="{238D90F0-C228-4176-9586-45E7DFA304BA}" type="slidenum">
              <a:rPr lang="en-US" smtClean="0"/>
              <a:pPr>
                <a:defRPr/>
              </a:pPr>
              <a:t>85</a:t>
            </a:fld>
            <a:endParaRPr lang="en-US"/>
          </a:p>
        </p:txBody>
      </p:sp>
    </p:spTree>
    <p:extLst>
      <p:ext uri="{BB962C8B-B14F-4D97-AF65-F5344CB8AC3E}">
        <p14:creationId xmlns:p14="http://schemas.microsoft.com/office/powerpoint/2010/main" val="42399248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Narration:</a:t>
            </a:r>
            <a:r>
              <a:rPr lang="en-US" dirty="0" smtClean="0"/>
              <a:t> Here are some keys to managing sleep disorders in</a:t>
            </a:r>
            <a:r>
              <a:rPr lang="en-US" baseline="0" dirty="0" smtClean="0"/>
              <a:t> CMV drivers</a:t>
            </a:r>
            <a:r>
              <a:rPr lang="en-US" dirty="0" smtClean="0"/>
              <a:t>.  First is raising</a:t>
            </a:r>
            <a:r>
              <a:rPr lang="en-US" baseline="0" dirty="0" smtClean="0"/>
              <a:t> </a:t>
            </a:r>
            <a:r>
              <a:rPr lang="en-US" dirty="0" smtClean="0"/>
              <a:t>knowledge and awareness, both of the negative effects of current behaviors and the positive effects of change.  Drivers next need to overcome ambivalence – to get off the fence and commit to change.  They should target specific healthful behaviors related to managing their sleep disorder,</a:t>
            </a:r>
            <a:r>
              <a:rPr lang="en-US" baseline="0" dirty="0" smtClean="0"/>
              <a:t> such as establishing regular PAP compliance, communicating effectively with carrier and OSA provider staff, and caring for and maintaining their PAP machine</a:t>
            </a:r>
            <a:r>
              <a:rPr lang="en-US" dirty="0" smtClean="0"/>
              <a:t>. As drivers begin to change, they should set specific goals, such as increasing their PAP use or</a:t>
            </a:r>
            <a:r>
              <a:rPr lang="en-US" baseline="0" dirty="0" smtClean="0"/>
              <a:t> initiating an exercise routine or establishing dietary improvements</a:t>
            </a:r>
            <a:r>
              <a:rPr lang="en-US" dirty="0" smtClean="0"/>
              <a:t>.  Social support from family and co-workers helps to reinforce improvements.</a:t>
            </a:r>
          </a:p>
          <a:p>
            <a:endParaRPr lang="en-US" dirty="0" smtClean="0"/>
          </a:p>
          <a:p>
            <a:r>
              <a:rPr lang="en-US" b="1" dirty="0" smtClean="0"/>
              <a:t>Notes: </a:t>
            </a:r>
          </a:p>
          <a:p>
            <a:r>
              <a:rPr lang="en-US" dirty="0" smtClean="0"/>
              <a:t>Keys to managing</a:t>
            </a:r>
            <a:r>
              <a:rPr lang="en-US" baseline="0" dirty="0" smtClean="0"/>
              <a:t> sleep disorders in CMV drivers:</a:t>
            </a:r>
          </a:p>
          <a:p>
            <a:pPr marL="171450" indent="-171450">
              <a:buFont typeface="Arial" pitchFamily="34" charset="0"/>
              <a:buChar char="•"/>
            </a:pPr>
            <a:r>
              <a:rPr lang="en-US" dirty="0" smtClean="0"/>
              <a:t>Knowledge/awareness</a:t>
            </a:r>
          </a:p>
          <a:p>
            <a:pPr marL="171450" indent="-171450">
              <a:buFont typeface="Arial" pitchFamily="34" charset="0"/>
              <a:buChar char="•"/>
            </a:pPr>
            <a:r>
              <a:rPr lang="en-US" dirty="0" smtClean="0"/>
              <a:t>Overcome ambivalence</a:t>
            </a:r>
          </a:p>
          <a:p>
            <a:pPr marL="171450" indent="-171450">
              <a:buFont typeface="Arial" pitchFamily="34" charset="0"/>
              <a:buChar char="•"/>
            </a:pPr>
            <a:r>
              <a:rPr lang="en-US" dirty="0" smtClean="0"/>
              <a:t>Target specific behaviors</a:t>
            </a:r>
          </a:p>
          <a:p>
            <a:pPr marL="628650" lvl="1" indent="-171450">
              <a:buFont typeface="Arial" pitchFamily="34" charset="0"/>
              <a:buChar char="•"/>
            </a:pPr>
            <a:r>
              <a:rPr lang="en-US" dirty="0" smtClean="0"/>
              <a:t>PAP compliance</a:t>
            </a:r>
          </a:p>
          <a:p>
            <a:pPr marL="628650" lvl="1" indent="-171450">
              <a:buFont typeface="Arial" pitchFamily="34" charset="0"/>
              <a:buChar char="•"/>
            </a:pPr>
            <a:r>
              <a:rPr lang="en-US" dirty="0" smtClean="0"/>
              <a:t>Communicate with staff</a:t>
            </a:r>
          </a:p>
          <a:p>
            <a:pPr marL="628650" lvl="1" indent="-171450">
              <a:buFont typeface="Arial" pitchFamily="34" charset="0"/>
              <a:buChar char="•"/>
            </a:pPr>
            <a:r>
              <a:rPr lang="en-US" dirty="0" smtClean="0"/>
              <a:t>PAP</a:t>
            </a:r>
            <a:r>
              <a:rPr lang="en-US" baseline="0" dirty="0" smtClean="0"/>
              <a:t> care/maintenance</a:t>
            </a:r>
            <a:endParaRPr lang="en-US" dirty="0" smtClean="0"/>
          </a:p>
          <a:p>
            <a:pPr marL="171450" indent="-171450">
              <a:buFont typeface="Arial" pitchFamily="34" charset="0"/>
              <a:buChar char="•"/>
            </a:pPr>
            <a:r>
              <a:rPr lang="en-US" dirty="0" smtClean="0"/>
              <a:t>Specific goals</a:t>
            </a:r>
          </a:p>
          <a:p>
            <a:pPr marL="628650" lvl="1" indent="-171450">
              <a:buFont typeface="Arial" pitchFamily="34" charset="0"/>
              <a:buChar char="•"/>
            </a:pPr>
            <a:r>
              <a:rPr lang="en-US" dirty="0" smtClean="0"/>
              <a:t>Increasing PAP use</a:t>
            </a:r>
          </a:p>
          <a:p>
            <a:pPr marL="628650" lvl="1" indent="-171450">
              <a:buFont typeface="Arial" pitchFamily="34" charset="0"/>
              <a:buChar char="•"/>
            </a:pPr>
            <a:r>
              <a:rPr lang="en-US" dirty="0" smtClean="0"/>
              <a:t>Exercise/dietary improvements</a:t>
            </a:r>
          </a:p>
          <a:p>
            <a:pPr marL="171450" indent="-171450">
              <a:buFont typeface="Arial" pitchFamily="34" charset="0"/>
              <a:buChar char="•"/>
            </a:pPr>
            <a:r>
              <a:rPr lang="en-US" dirty="0" smtClean="0"/>
              <a:t>Social support</a:t>
            </a:r>
          </a:p>
          <a:p>
            <a:endParaRPr lang="en-US" dirty="0"/>
          </a:p>
        </p:txBody>
      </p:sp>
      <p:sp>
        <p:nvSpPr>
          <p:cNvPr id="4" name="Slide Number Placeholder 3"/>
          <p:cNvSpPr>
            <a:spLocks noGrp="1"/>
          </p:cNvSpPr>
          <p:nvPr>
            <p:ph type="sldNum" sz="quarter" idx="10"/>
          </p:nvPr>
        </p:nvSpPr>
        <p:spPr/>
        <p:txBody>
          <a:bodyPr/>
          <a:lstStyle/>
          <a:p>
            <a:pPr>
              <a:defRPr/>
            </a:pPr>
            <a:fld id="{238D90F0-C228-4176-9586-45E7DFA304BA}" type="slidenum">
              <a:rPr lang="en-US" smtClean="0"/>
              <a:pPr>
                <a:defRPr/>
              </a:pPr>
              <a:t>86</a:t>
            </a:fld>
            <a:endParaRPr lang="en-US"/>
          </a:p>
        </p:txBody>
      </p:sp>
    </p:spTree>
    <p:extLst>
      <p:ext uri="{BB962C8B-B14F-4D97-AF65-F5344CB8AC3E}">
        <p14:creationId xmlns:p14="http://schemas.microsoft.com/office/powerpoint/2010/main" val="38793873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 </a:t>
            </a:r>
            <a:r>
              <a:rPr lang="en-US" dirty="0" smtClean="0"/>
              <a:t> Research on behavior change has suggested that people go through five steps or stages along the</a:t>
            </a:r>
            <a:r>
              <a:rPr lang="en-US" baseline="0" dirty="0" smtClean="0"/>
              <a:t> way toward better behavioral health.  Specifics of the process will vary for different people and different behaviors.  But there are usually five steps.  At first, a person is unaware of their problem (or perhaps just unwilling to think about it!).  Before change can even begin, they have to become aware of the problem and start thinking about changing.  Thinking becomes planning, and next becomes action.  Just taking action is not enough since it is always easy to slip back.  The final step is sustaining action and enjoying the benefits.  Benefits include health, wellness, alertness, and better performance.</a:t>
            </a:r>
          </a:p>
          <a:p>
            <a:endParaRPr lang="en-US" baseline="0" dirty="0" smtClean="0"/>
          </a:p>
          <a:p>
            <a:r>
              <a:rPr lang="en-US" b="1" dirty="0" smtClean="0"/>
              <a:t>Notes:</a:t>
            </a:r>
          </a:p>
          <a:p>
            <a:r>
              <a:rPr lang="en-US" dirty="0" smtClean="0"/>
              <a:t>5 stages of behavior</a:t>
            </a:r>
            <a:r>
              <a:rPr lang="en-US" baseline="0" dirty="0" smtClean="0"/>
              <a:t> change:</a:t>
            </a:r>
          </a:p>
          <a:p>
            <a:pPr marL="228600" indent="-228600">
              <a:buFont typeface="+mj-lt"/>
              <a:buAutoNum type="arabicPeriod"/>
            </a:pPr>
            <a:r>
              <a:rPr lang="en-US" baseline="0" dirty="0" smtClean="0"/>
              <a:t>Pre-contemplation</a:t>
            </a:r>
          </a:p>
          <a:p>
            <a:pPr marL="228600" indent="-228600">
              <a:buFont typeface="+mj-lt"/>
              <a:buAutoNum type="arabicPeriod"/>
            </a:pPr>
            <a:r>
              <a:rPr lang="en-US" baseline="0" dirty="0" smtClean="0"/>
              <a:t>Contemplation</a:t>
            </a:r>
          </a:p>
          <a:p>
            <a:pPr marL="228600" indent="-228600">
              <a:buFont typeface="+mj-lt"/>
              <a:buAutoNum type="arabicPeriod"/>
            </a:pPr>
            <a:r>
              <a:rPr lang="en-US" baseline="0" dirty="0" smtClean="0"/>
              <a:t>Preparation</a:t>
            </a:r>
          </a:p>
          <a:p>
            <a:pPr marL="228600" indent="-228600">
              <a:buFont typeface="+mj-lt"/>
              <a:buAutoNum type="arabicPeriod"/>
            </a:pPr>
            <a:r>
              <a:rPr lang="en-US" baseline="0" dirty="0" smtClean="0"/>
              <a:t>Action</a:t>
            </a:r>
          </a:p>
          <a:p>
            <a:pPr marL="228600" indent="-228600">
              <a:buFont typeface="+mj-lt"/>
              <a:buAutoNum type="arabicPeriod"/>
            </a:pPr>
            <a:r>
              <a:rPr lang="en-US" baseline="0" dirty="0" smtClean="0"/>
              <a:t>Maintenance</a:t>
            </a:r>
            <a:endParaRPr lang="en-US" dirty="0"/>
          </a:p>
        </p:txBody>
      </p:sp>
      <p:sp>
        <p:nvSpPr>
          <p:cNvPr id="4" name="Slide Number Placeholder 3"/>
          <p:cNvSpPr>
            <a:spLocks noGrp="1"/>
          </p:cNvSpPr>
          <p:nvPr>
            <p:ph type="sldNum" sz="quarter" idx="10"/>
          </p:nvPr>
        </p:nvSpPr>
        <p:spPr/>
        <p:txBody>
          <a:bodyPr/>
          <a:lstStyle/>
          <a:p>
            <a:fld id="{8BDA5020-9F60-4C07-B47A-9848A45462C1}"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No narration</a:t>
            </a:r>
          </a:p>
          <a:p>
            <a:endParaRPr lang="en-US" b="1" smtClean="0"/>
          </a:p>
          <a:p>
            <a:r>
              <a:rPr lang="en-US" b="1" smtClean="0"/>
              <a:t>No notes</a:t>
            </a:r>
          </a:p>
          <a:p>
            <a:endParaRPr lang="en-US" b="1" smtClean="0"/>
          </a:p>
          <a:p>
            <a:r>
              <a:rPr lang="en-US" b="1" smtClean="0"/>
              <a:t>Answer: e. All of the above</a:t>
            </a:r>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C8D6900-23C5-4CED-8EED-2FB7F3495C67}" type="slidenum">
              <a:rPr lang="en-US" smtClean="0"/>
              <a:pPr eaLnBrk="1" hangingPunct="1"/>
              <a:t>88</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Answer: e. a, b, and c</a:t>
            </a:r>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DDF7CF-E147-48DE-81A7-6EE34A65FD69}" type="slidenum">
              <a:rPr lang="en-US" smtClean="0"/>
              <a:pPr eaLnBrk="1" hangingPunct="1"/>
              <a:t>89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Please click on the video to watch a brief video clip describing how OSA disrupts sleep and the body’s daily functions.</a:t>
            </a:r>
          </a:p>
          <a:p>
            <a:endParaRPr lang="en-US" dirty="0" smtClean="0"/>
          </a:p>
          <a:p>
            <a:endParaRPr lang="en-US" dirty="0" smtClean="0"/>
          </a:p>
          <a:p>
            <a:r>
              <a:rPr lang="en-US" b="1" dirty="0" smtClean="0"/>
              <a:t>_______________________</a:t>
            </a:r>
          </a:p>
          <a:p>
            <a:r>
              <a:rPr lang="en-US" b="1" dirty="0" smtClean="0"/>
              <a:t>Notes:</a:t>
            </a:r>
          </a:p>
          <a:p>
            <a:r>
              <a:rPr lang="en-US" dirty="0" smtClean="0"/>
              <a:t>Video clip describing how OSA disrupts sleep and the body’s daily functions.</a:t>
            </a:r>
            <a:endParaRPr lang="en-US" b="1" dirty="0" smtClean="0"/>
          </a:p>
          <a:p>
            <a:endParaRPr lang="en-US" b="1" dirty="0" smtClean="0"/>
          </a:p>
          <a:p>
            <a:endParaRPr lang="en-US" dirty="0"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B1AB37-2E27-4066-8144-43FFCAAE202C}" type="slidenum">
              <a:rPr lang="en-US" smtClean="0"/>
              <a:pPr eaLnBrk="1" hangingPunct="1"/>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Answer: b. After they have been temporarily restricted from driving due to non-compliance and continually coached and supported to improve PAP adherence</a:t>
            </a:r>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FE276D-82AF-473E-810C-22A16F08BC76}" type="slidenum">
              <a:rPr lang="en-US" smtClean="0"/>
              <a:pPr eaLnBrk="1" hangingPunct="1"/>
              <a:t>90</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Answer: g. a, c, and d</a:t>
            </a:r>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F06909-86B5-4805-9E14-32ABF04AEFA8}" type="slidenum">
              <a:rPr lang="en-US" smtClean="0"/>
              <a:pPr eaLnBrk="1" hangingPunct="1"/>
              <a:t>91</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Answer</a:t>
            </a:r>
            <a:r>
              <a:rPr lang="en-US" smtClean="0"/>
              <a:t>: a</a:t>
            </a:r>
            <a:endParaRPr lang="en-US" dirty="0" smtClean="0"/>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581B0F-1CB9-42EB-A9F5-0FCCBAF9D212}" type="slidenum">
              <a:rPr lang="en-US" smtClean="0"/>
              <a:pPr eaLnBrk="1" hangingPunct="1"/>
              <a:t>92</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Now we’ll review some key concepts and then take the module exam.</a:t>
            </a:r>
          </a:p>
          <a:p>
            <a:endParaRPr lang="en-US" dirty="0" smtClean="0"/>
          </a:p>
          <a:p>
            <a:r>
              <a:rPr lang="en-US" b="1" dirty="0" smtClean="0"/>
              <a:t>No notes</a:t>
            </a:r>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6AFACD-D69B-4CB5-8017-4EE1BB4AD5DB}" type="slidenum">
              <a:rPr lang="en-US" smtClean="0"/>
              <a:pPr eaLnBrk="1" hangingPunct="1"/>
              <a:t>93</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Of the 82 defined sleep disorders, several of them are a concern for the transportation industry due to their impact on roadway safety. Obstructive sleep apnea is one of the most prevalent sleep disorders for CMV drivers as it is strongly associated with overweight and obesity which is also prevalent among this group. OSA often goes undiagnosed, as its symptoms are often difficult to self-detect and may be mistaken for routine sleepiness and fatigue or other conditions. With OSA accompany many health and safety implications that are important to address for CMV drivers and the motor carrier industry, including obesity, cardiovascular disease, drowsy driving, and impaired driving performance.</a:t>
            </a:r>
          </a:p>
          <a:p>
            <a:endParaRPr lang="en-US" dirty="0" smtClean="0"/>
          </a:p>
          <a:p>
            <a:r>
              <a:rPr lang="en-US" dirty="0" smtClean="0"/>
              <a:t>___________________________________</a:t>
            </a:r>
          </a:p>
          <a:p>
            <a:r>
              <a:rPr lang="en-US" b="1" dirty="0" smtClean="0"/>
              <a:t>Notes:</a:t>
            </a:r>
          </a:p>
          <a:p>
            <a:r>
              <a:rPr lang="en-US" dirty="0" smtClean="0"/>
              <a:t>Sleep disorders are a concern for the transportation industry due to their impact on roadway safety</a:t>
            </a:r>
          </a:p>
          <a:p>
            <a:endParaRPr lang="en-US" dirty="0" smtClean="0"/>
          </a:p>
          <a:p>
            <a:r>
              <a:rPr lang="en-US" dirty="0" smtClean="0"/>
              <a:t>OSA prevalent among CMV drivers and largely undiagnosed</a:t>
            </a:r>
          </a:p>
          <a:p>
            <a:pPr>
              <a:buFontTx/>
              <a:buChar char="•"/>
            </a:pPr>
            <a:r>
              <a:rPr lang="en-US" dirty="0" smtClean="0"/>
              <a:t>Associated with overweight and obesity</a:t>
            </a:r>
          </a:p>
          <a:p>
            <a:pPr>
              <a:buFontTx/>
              <a:buChar char="•"/>
            </a:pPr>
            <a:r>
              <a:rPr lang="en-US" dirty="0" smtClean="0"/>
              <a:t>Symptoms difficult to self-detect</a:t>
            </a:r>
          </a:p>
          <a:p>
            <a:pPr>
              <a:buFontTx/>
              <a:buChar char="•"/>
            </a:pPr>
            <a:endParaRPr lang="en-US" dirty="0" smtClean="0"/>
          </a:p>
          <a:p>
            <a:r>
              <a:rPr lang="en-US" dirty="0" smtClean="0"/>
              <a:t>Health and safety implications of OSA</a:t>
            </a:r>
          </a:p>
          <a:p>
            <a:pPr>
              <a:buFontTx/>
              <a:buChar char="•"/>
            </a:pPr>
            <a:r>
              <a:rPr lang="en-US" dirty="0" smtClean="0"/>
              <a:t>Obesity, cardiovascular disease, drowsy driving, and impaired driving performance</a:t>
            </a:r>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AAEFEF-E436-44C5-928E-1EE3420B76F8}" type="slidenum">
              <a:rPr lang="en-US" smtClean="0"/>
              <a:pPr eaLnBrk="1" hangingPunct="1"/>
              <a:t>94</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marL="0" lvl="1">
              <a:defRPr/>
            </a:pPr>
            <a:r>
              <a:rPr lang="en-US" sz="2800" b="1" dirty="0" smtClean="0"/>
              <a:t>Narration: </a:t>
            </a:r>
            <a:r>
              <a:rPr lang="en-US" sz="2800" dirty="0" smtClean="0"/>
              <a:t>The transportation industry will benefit from addressing sleep disorders in their employees, especially for CMV drivers who hold safety sensitive positions. The health and safety benefits of screening, testing, and treating drivers may also impact your return on investment in terms of healthcare savings, reduced premiums, fewer crash-related costs and improved driver retention. </a:t>
            </a:r>
            <a:r>
              <a:rPr lang="en-US" sz="2400" dirty="0" smtClean="0"/>
              <a:t>Currently no federal mandates require carriers to screen, test, treat, and monitor drivers with OSA; yet,  these rules do require that carriers not allow a driver with untreated OSA to operate a CMV.</a:t>
            </a:r>
          </a:p>
          <a:p>
            <a:pPr>
              <a:defRPr/>
            </a:pPr>
            <a:r>
              <a:rPr lang="en-US" sz="2800" dirty="0" smtClean="0"/>
              <a:t>When implementing a company-wide sleep disorders management program, raising awareness of sleep disorders and educating all employees about sleep disorders is key for gaining acceptance of the program and ensuring personnel investment for program success.</a:t>
            </a:r>
          </a:p>
          <a:p>
            <a:pPr>
              <a:defRPr/>
            </a:pPr>
            <a:r>
              <a:rPr lang="en-US" dirty="0" smtClean="0"/>
              <a:t>It is recommended that carriers consider both subjective and objective screening tools when assessing risk for OSA with CMV drivers. These screening tools include:</a:t>
            </a:r>
          </a:p>
          <a:p>
            <a:pPr lvl="1">
              <a:defRPr/>
            </a:pPr>
            <a:endParaRPr lang="en-US" dirty="0" smtClean="0"/>
          </a:p>
          <a:p>
            <a:pPr marL="171450" indent="-171450">
              <a:buFont typeface="Arial" pitchFamily="34" charset="0"/>
              <a:buChar char="•"/>
              <a:defRPr/>
            </a:pPr>
            <a:r>
              <a:rPr lang="en-US" dirty="0" smtClean="0"/>
              <a:t>Questionnaires,</a:t>
            </a:r>
          </a:p>
          <a:p>
            <a:pPr marL="171450" indent="-171450">
              <a:buFont typeface="Arial" pitchFamily="34" charset="0"/>
              <a:buChar char="•"/>
              <a:defRPr/>
            </a:pPr>
            <a:r>
              <a:rPr lang="en-US" dirty="0" smtClean="0"/>
              <a:t>Physical examinations, and</a:t>
            </a:r>
          </a:p>
          <a:p>
            <a:pPr marL="171450" indent="-171450">
              <a:buFont typeface="Arial" pitchFamily="34" charset="0"/>
              <a:buChar char="•"/>
              <a:defRPr/>
            </a:pPr>
            <a:r>
              <a:rPr lang="en-US" dirty="0" smtClean="0"/>
              <a:t>History and demographics.</a:t>
            </a:r>
          </a:p>
          <a:p>
            <a:pPr>
              <a:defRPr/>
            </a:pPr>
            <a:endParaRPr lang="en-US" dirty="0" smtClean="0"/>
          </a:p>
          <a:p>
            <a:pPr>
              <a:defRPr/>
            </a:pPr>
            <a:r>
              <a:rPr lang="en-US" dirty="0" smtClean="0"/>
              <a:t>Additionally, examining drivers’ driving/crash history to identify sleep or fatigue-related crashes or incidents and speaking with drivers’ supervisors to inquire about excessive or abnormal complaints of fatigue or sleepiness on the job is recommended.</a:t>
            </a:r>
          </a:p>
          <a:p>
            <a:pPr>
              <a:defRPr/>
            </a:pPr>
            <a:endParaRPr lang="en-US" sz="2800" dirty="0" smtClean="0"/>
          </a:p>
          <a:p>
            <a:pPr>
              <a:defRPr/>
            </a:pPr>
            <a:r>
              <a:rPr lang="en-US" sz="2800" dirty="0" smtClean="0"/>
              <a:t>___________________________________</a:t>
            </a:r>
          </a:p>
          <a:p>
            <a:pPr>
              <a:defRPr/>
            </a:pPr>
            <a:r>
              <a:rPr lang="en-US" sz="2800" b="1" dirty="0" smtClean="0"/>
              <a:t>Notes:</a:t>
            </a:r>
          </a:p>
          <a:p>
            <a:pPr>
              <a:defRPr/>
            </a:pPr>
            <a:r>
              <a:rPr lang="en-US" sz="2800" dirty="0" smtClean="0"/>
              <a:t>The transportation industry has a responsibility to manage sleep disorders for employees: </a:t>
            </a:r>
          </a:p>
          <a:p>
            <a:pPr marL="800100" lvl="1" indent="-342900">
              <a:buFont typeface="Arial" pitchFamily="34" charset="0"/>
              <a:buChar char="•"/>
              <a:defRPr/>
            </a:pPr>
            <a:r>
              <a:rPr lang="en-US" sz="2400" dirty="0" smtClean="0"/>
              <a:t>Health and safety implications that influence company’s ROI</a:t>
            </a:r>
          </a:p>
          <a:p>
            <a:pPr marL="800100" lvl="1" indent="-342900">
              <a:buFont typeface="Arial" pitchFamily="34" charset="0"/>
              <a:buChar char="•"/>
              <a:defRPr/>
            </a:pPr>
            <a:r>
              <a:rPr lang="en-US" sz="2400" dirty="0" smtClean="0"/>
              <a:t>Potential legal implications</a:t>
            </a:r>
          </a:p>
          <a:p>
            <a:pPr>
              <a:defRPr/>
            </a:pPr>
            <a:r>
              <a:rPr lang="en-US" sz="2800" dirty="0" smtClean="0"/>
              <a:t>Company-wide awareness and education of sleep disorders is key</a:t>
            </a:r>
          </a:p>
          <a:p>
            <a:pPr marL="0" lvl="1">
              <a:defRPr/>
            </a:pPr>
            <a:r>
              <a:rPr lang="en-US" sz="2800" dirty="0" smtClean="0"/>
              <a:t>Carriers recommended to consider both subjective and objective screening tools for assessing OSA risk among CMV drivers to</a:t>
            </a:r>
            <a:r>
              <a:rPr lang="en-US" dirty="0" smtClean="0"/>
              <a:t> increase accuracy of identifying at-risk drivers.</a:t>
            </a:r>
          </a:p>
          <a:p>
            <a:pPr>
              <a:defRPr/>
            </a:pPr>
            <a:endParaRPr lang="en-US" sz="2800" dirty="0" smtClean="0"/>
          </a:p>
          <a:p>
            <a:pPr>
              <a:defRPr/>
            </a:pPr>
            <a:endParaRPr lang="en-US" dirty="0"/>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14CDEF-FF5E-430C-A1F0-9AFC2ADF30FA}" type="slidenum">
              <a:rPr lang="en-US" smtClean="0"/>
              <a:pPr eaLnBrk="1" hangingPunct="1"/>
              <a:t>95</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r>
              <a:rPr lang="en-US" b="1" dirty="0" smtClean="0"/>
              <a:t>Narration: </a:t>
            </a:r>
            <a:r>
              <a:rPr lang="en-US" dirty="0" smtClean="0"/>
              <a:t>While laboratory </a:t>
            </a:r>
            <a:r>
              <a:rPr lang="en-US" dirty="0" err="1" smtClean="0"/>
              <a:t>polysomnography</a:t>
            </a:r>
            <a:r>
              <a:rPr lang="en-US" dirty="0" smtClean="0"/>
              <a:t> is considered the gold-standard for testing for sleep disorders, portable monitors are considered an acceptable alternative to PSG for the detection of OSA, when used appropriately. PAP is the most effective treatment for OSA and is currently the only therapy that can be remotely monitored for compliance and efficacy. Prescription for the appropriate machine, whether it be continuous, automatic, or bi-level PAP, and finding the appropriate and comfortable accessories are key for effective treatment and PAP success.</a:t>
            </a:r>
          </a:p>
          <a:p>
            <a:pPr marL="342900" lvl="1" indent="-342900"/>
            <a:endParaRPr lang="en-US" dirty="0" smtClean="0"/>
          </a:p>
          <a:p>
            <a:pPr marL="342900" lvl="1" indent="-342900"/>
            <a:endParaRPr lang="en-US" dirty="0" smtClean="0"/>
          </a:p>
          <a:p>
            <a:pPr marL="342900" lvl="1" indent="-342900"/>
            <a:endParaRPr lang="en-US" dirty="0" smtClean="0"/>
          </a:p>
          <a:p>
            <a:r>
              <a:rPr lang="en-US" sz="2800" dirty="0" smtClean="0"/>
              <a:t>___________________________________</a:t>
            </a:r>
          </a:p>
          <a:p>
            <a:r>
              <a:rPr lang="en-US" sz="2800" b="1" dirty="0" smtClean="0"/>
              <a:t>Notes:</a:t>
            </a:r>
          </a:p>
          <a:p>
            <a:pPr marL="342900" lvl="1" indent="-342900">
              <a:buFontTx/>
              <a:buChar char="•"/>
            </a:pPr>
            <a:r>
              <a:rPr lang="en-US" dirty="0" smtClean="0"/>
              <a:t>PSG gold standard for sleep disorder testing</a:t>
            </a:r>
          </a:p>
          <a:p>
            <a:pPr marL="342900" lvl="1" indent="-342900">
              <a:buFontTx/>
              <a:buChar char="•"/>
            </a:pPr>
            <a:r>
              <a:rPr lang="en-US" dirty="0" smtClean="0"/>
              <a:t>PM, when used appropriately, may be used as an alternative to PSG</a:t>
            </a:r>
          </a:p>
          <a:p>
            <a:pPr marL="342900" lvl="1" indent="-342900">
              <a:buFontTx/>
              <a:buChar char="•"/>
            </a:pPr>
            <a:r>
              <a:rPr lang="en-US" dirty="0" smtClean="0"/>
              <a:t>PAP can be monitored remotely for compliance and efficacy</a:t>
            </a:r>
          </a:p>
          <a:p>
            <a:pPr marL="342900" lvl="1" indent="-342900">
              <a:buFontTx/>
              <a:buChar char="•"/>
            </a:pPr>
            <a:r>
              <a:rPr lang="en-US" dirty="0" smtClean="0"/>
              <a:t>Finding the appropriate machine (CPAP, APAP, Bi-PAP) and accessories (mask, humidification, etc.) is key for effective treatment.</a:t>
            </a:r>
          </a:p>
          <a:p>
            <a:endParaRPr lang="en-US" dirty="0" smtClean="0"/>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1910ED-BB77-44A8-85B8-6E57F76BA496}" type="slidenum">
              <a:rPr lang="en-US" smtClean="0"/>
              <a:pPr eaLnBrk="1" hangingPunct="1"/>
              <a:t>96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PAP treatment monitoring procedures must be in place for drivers, as non-compliant OSA drivers are a liability to carriers. There are several technologies available that enable accurate and convenient PAP treatment monitoring, including wireless monitoring devices and PAP data cards.</a:t>
            </a:r>
          </a:p>
          <a:p>
            <a:endParaRPr lang="en-US" dirty="0" smtClean="0"/>
          </a:p>
          <a:p>
            <a:r>
              <a:rPr lang="en-US" dirty="0" smtClean="0"/>
              <a:t>Patterns of PAP compliance are usually established within the first few weeks following initiation of treatment; therefore, it is important to detect non-compliance quickly so that issues can be addressed immediately to get the patient back on track with compliance in a timely manner. </a:t>
            </a:r>
          </a:p>
          <a:p>
            <a:endParaRPr lang="en-US" b="1" dirty="0" smtClean="0"/>
          </a:p>
          <a:p>
            <a:endParaRPr lang="en-US" dirty="0" smtClean="0"/>
          </a:p>
          <a:p>
            <a:r>
              <a:rPr lang="en-US" dirty="0" smtClean="0"/>
              <a:t>___________________________________</a:t>
            </a:r>
          </a:p>
          <a:p>
            <a:r>
              <a:rPr lang="en-US" b="1" dirty="0" smtClean="0"/>
              <a:t>Notes:</a:t>
            </a:r>
          </a:p>
          <a:p>
            <a:endParaRPr lang="en-US" dirty="0" smtClean="0"/>
          </a:p>
          <a:p>
            <a:r>
              <a:rPr lang="en-US" dirty="0" smtClean="0"/>
              <a:t>PAP treatment monitoring procedures must be in place for drivers as non-compliant OSA drivers are a liability to carriers.</a:t>
            </a:r>
          </a:p>
          <a:p>
            <a:pPr marL="628650" lvl="1" indent="-171450">
              <a:buFontTx/>
              <a:buChar char="•"/>
            </a:pPr>
            <a:r>
              <a:rPr lang="en-US" dirty="0" smtClean="0"/>
              <a:t>Treatment monitoring technologies</a:t>
            </a:r>
          </a:p>
          <a:p>
            <a:r>
              <a:rPr lang="en-US" dirty="0" smtClean="0"/>
              <a:t>Patterns of PAP compliance are usually established within first week following initiation of treatment.</a:t>
            </a:r>
          </a:p>
          <a:p>
            <a:pPr marL="628650" lvl="1" indent="-171450">
              <a:buFontTx/>
              <a:buChar char="•"/>
            </a:pPr>
            <a:r>
              <a:rPr lang="en-US" dirty="0" smtClean="0"/>
              <a:t>Important to detect and address non-compliance quickly and effectively</a:t>
            </a:r>
          </a:p>
          <a:p>
            <a:endParaRPr lang="en-US" dirty="0" smtClean="0"/>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0F3565-4B6C-41DF-AD35-38DA39DB7985}" type="slidenum">
              <a:rPr lang="en-US" smtClean="0"/>
              <a:pPr eaLnBrk="1" hangingPunct="1"/>
              <a:t>97</a:t>
            </a:fld>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dirty="0" smtClean="0"/>
              <a:t>It is important that newly diagnosed drivers receive support and encouragement as they adjust to living with and managing their sleep disorder, which should be a joint effort between the driver, their family, the carrier and the OSA provider. Encouraging driver support groups where drivers with OSA can meet and discuss their challenges, barriers, tips, and success stories may also empower drivers to better manage their sleep disorder and overall health. Such groups should be employed with caution to ensure drivers are not sharing inappropriate tips, for example, how to bypass PAP treatment or compliance monitoring. </a:t>
            </a:r>
          </a:p>
          <a:p>
            <a:endParaRPr lang="en-US" dirty="0" smtClean="0"/>
          </a:p>
          <a:p>
            <a:r>
              <a:rPr lang="en-US" dirty="0" smtClean="0"/>
              <a:t>Recommendations and guidelines from the American Academy of Sleep Medicine and the Federal Motor Carrier Safety Administration Medical Expert Panel should be referred to as you develop and implement a sleep disorders management program for your company. These documents</a:t>
            </a:r>
            <a:r>
              <a:rPr lang="en-US" baseline="0" dirty="0" smtClean="0"/>
              <a:t> are linked here and can be found in the FMP Implementation Manual.</a:t>
            </a:r>
            <a:endParaRPr lang="en-US" b="1" dirty="0" smtClean="0"/>
          </a:p>
          <a:p>
            <a:pPr marL="0" lvl="1"/>
            <a:endParaRPr lang="en-US" b="1" dirty="0" smtClean="0"/>
          </a:p>
          <a:p>
            <a:r>
              <a:rPr lang="en-US" dirty="0" smtClean="0"/>
              <a:t>___________________________________</a:t>
            </a:r>
          </a:p>
          <a:p>
            <a:r>
              <a:rPr lang="en-US" b="1" dirty="0" smtClean="0"/>
              <a:t>Notes:</a:t>
            </a:r>
          </a:p>
          <a:p>
            <a:r>
              <a:rPr lang="en-US" dirty="0" smtClean="0"/>
              <a:t>Supporting and encouraging employees with OSA is important</a:t>
            </a:r>
          </a:p>
          <a:p>
            <a:pPr>
              <a:buFontTx/>
              <a:buChar char="•"/>
            </a:pPr>
            <a:r>
              <a:rPr lang="en-US" dirty="0" smtClean="0"/>
              <a:t>Sleep disorder management should be a joint effort between driver, family, carrier and OSA provider</a:t>
            </a:r>
          </a:p>
          <a:p>
            <a:pPr>
              <a:buFontTx/>
              <a:buChar char="•"/>
            </a:pPr>
            <a:r>
              <a:rPr lang="en-US" dirty="0" smtClean="0"/>
              <a:t>Support/discussion groups encouraged</a:t>
            </a:r>
          </a:p>
          <a:p>
            <a:pPr>
              <a:buFontTx/>
              <a:buChar char="•"/>
            </a:pPr>
            <a:endParaRPr lang="en-US" dirty="0" smtClean="0"/>
          </a:p>
          <a:p>
            <a:r>
              <a:rPr lang="en-US" dirty="0" smtClean="0"/>
              <a:t>Refer to AASM Recommendations and FMCSA MEP Guidelines for guidance as you develop and implement a sleep disorders management program</a:t>
            </a:r>
          </a:p>
          <a:p>
            <a:endParaRPr lang="en-US" dirty="0" smtClean="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C4653C-E87B-47F7-AC61-7DDED1A1692E}" type="slidenum">
              <a:rPr lang="en-US" smtClean="0"/>
              <a:pPr eaLnBrk="1" hangingPunct="1"/>
              <a:t>98</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No Notes</a:t>
            </a:r>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C81930-348C-44AE-AA65-B22BFBE5D927}" type="slidenum">
              <a:rPr lang="en-US" smtClean="0"/>
              <a:pPr eaLnBrk="1" hangingPunct="1"/>
              <a:t>99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p:spPr>
        <p:txBody>
          <a:bodyPr/>
          <a:lstStyle>
            <a:lvl1pPr>
              <a:defRPr/>
            </a:lvl1pPr>
          </a:lstStyle>
          <a:p>
            <a:pPr>
              <a:defRPr/>
            </a:pPr>
            <a:fld id="{6BD2B9E0-A8D7-4C82-BAB4-62D9E135D571}" type="slidenum">
              <a:rPr lang="en-US"/>
              <a:pPr>
                <a:defRPr/>
              </a:pPr>
              <a:t>‹#›</a:t>
            </a:fld>
            <a:endParaRPr lang="en-US"/>
          </a:p>
        </p:txBody>
      </p:sp>
    </p:spTree>
    <p:extLst>
      <p:ext uri="{BB962C8B-B14F-4D97-AF65-F5344CB8AC3E}">
        <p14:creationId xmlns:p14="http://schemas.microsoft.com/office/powerpoint/2010/main" val="236253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p>
            <a:r>
              <a:rPr lang="en-US" dirty="0" smtClean="0"/>
              <a:t>Subtitle</a:t>
            </a:r>
            <a:endParaRPr lang="en-US" dirty="0"/>
          </a:p>
        </p:txBody>
      </p:sp>
      <p:sp>
        <p:nvSpPr>
          <p:cNvPr id="7" name="Footer Placeholder 2"/>
          <p:cNvSpPr>
            <a:spLocks noGrp="1"/>
          </p:cNvSpPr>
          <p:nvPr>
            <p:ph type="ftr" sz="quarter" idx="10"/>
          </p:nvPr>
        </p:nvSpPr>
        <p:spPr/>
        <p:txBody>
          <a:bodyPr/>
          <a:lstStyle>
            <a:lvl1pPr>
              <a:defRPr/>
            </a:lvl1pPr>
          </a:lstStyle>
          <a:p>
            <a:pPr>
              <a:defRPr/>
            </a:pPr>
            <a:endParaRPr lang="en-US"/>
          </a:p>
        </p:txBody>
      </p:sp>
      <p:sp>
        <p:nvSpPr>
          <p:cNvPr id="8" name="Slide Number Placeholder 3"/>
          <p:cNvSpPr>
            <a:spLocks noGrp="1"/>
          </p:cNvSpPr>
          <p:nvPr>
            <p:ph type="sldNum" sz="quarter" idx="11"/>
          </p:nvPr>
        </p:nvSpPr>
        <p:spPr/>
        <p:txBody>
          <a:bodyPr/>
          <a:lstStyle>
            <a:lvl1pPr>
              <a:defRPr/>
            </a:lvl1pPr>
          </a:lstStyle>
          <a:p>
            <a:pPr>
              <a:defRPr/>
            </a:pPr>
            <a:fld id="{B1CE6D18-B12D-4C27-B56F-384BDE3125E6}" type="slidenum">
              <a:rPr lang="en-US"/>
              <a:pPr>
                <a:defRPr/>
              </a:pPr>
              <a:t>‹#›</a:t>
            </a:fld>
            <a:endParaRPr lang="en-US"/>
          </a:p>
        </p:txBody>
      </p:sp>
    </p:spTree>
    <p:extLst>
      <p:ext uri="{BB962C8B-B14F-4D97-AF65-F5344CB8AC3E}">
        <p14:creationId xmlns:p14="http://schemas.microsoft.com/office/powerpoint/2010/main" val="217066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6" name="Slide Number Placeholder 6"/>
          <p:cNvSpPr txBox="1">
            <a:spLocks/>
          </p:cNvSpPr>
          <p:nvPr userDrawn="1"/>
        </p:nvSpPr>
        <p:spPr>
          <a:xfrm>
            <a:off x="6735763" y="6486525"/>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E3718EF-C42C-4185-89BC-67BA6A85EC83}" type="slidenum">
              <a:rPr lang="en-US" sz="1400" smtClean="0"/>
              <a:pPr>
                <a:defRPr/>
              </a:pPr>
              <a:t>‹#›</a:t>
            </a:fld>
            <a:endParaRPr lang="en-US" sz="1400"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668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6" name="Slide Number Placeholder 6"/>
          <p:cNvSpPr txBox="1">
            <a:spLocks/>
          </p:cNvSpPr>
          <p:nvPr userDrawn="1"/>
        </p:nvSpPr>
        <p:spPr>
          <a:xfrm>
            <a:off x="6735763" y="6486525"/>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43E7A30-C44B-457A-AF38-1D293FC9B338}" type="slidenum">
              <a:rPr lang="en-US" sz="1400" smtClean="0"/>
              <a:pPr>
                <a:defRPr/>
              </a:pPr>
              <a:t>‹#›</a:t>
            </a:fld>
            <a:endParaRPr lang="en-US" sz="1400" dirty="0"/>
          </a:p>
        </p:txBody>
      </p:sp>
      <p:sp>
        <p:nvSpPr>
          <p:cNvPr id="7"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96219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4400" smtClean="0">
              <a:solidFill>
                <a:schemeClr val="bg1"/>
              </a:solidFill>
              <a:latin typeface="Calibri" pitchFamily="34"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10" name="Slide Number Placeholder 3"/>
          <p:cNvSpPr>
            <a:spLocks noGrp="1"/>
          </p:cNvSpPr>
          <p:nvPr>
            <p:ph type="sldNum" sz="quarter" idx="15"/>
          </p:nvPr>
        </p:nvSpPr>
        <p:spPr/>
        <p:txBody>
          <a:bodyPr/>
          <a:lstStyle>
            <a:lvl1pPr>
              <a:defRPr sz="1400"/>
            </a:lvl1pPr>
          </a:lstStyle>
          <a:p>
            <a:pPr>
              <a:defRPr/>
            </a:pPr>
            <a:fld id="{5BD8E2C3-5B72-4B63-BEA2-0411D64FF67A}" type="slidenum">
              <a:rPr lang="en-US"/>
              <a:pPr>
                <a:defRPr/>
              </a:pPr>
              <a:t>‹#›</a:t>
            </a:fld>
            <a:endParaRPr lang="en-US"/>
          </a:p>
        </p:txBody>
      </p:sp>
    </p:spTree>
    <p:extLst>
      <p:ext uri="{BB962C8B-B14F-4D97-AF65-F5344CB8AC3E}">
        <p14:creationId xmlns:p14="http://schemas.microsoft.com/office/powerpoint/2010/main" val="314679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Slide Number Placeholder 3"/>
          <p:cNvSpPr txBox="1">
            <a:spLocks/>
          </p:cNvSpPr>
          <p:nvPr userDrawn="1"/>
        </p:nvSpPr>
        <p:spPr>
          <a:xfrm>
            <a:off x="6553200" y="6356350"/>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9D5CD32-2A42-4044-8534-E65264BDCFFF}" type="slidenum">
              <a:rPr lang="en-US" smtClean="0"/>
              <a:pPr>
                <a:defRPr/>
              </a:pPr>
              <a:t>‹#›</a:t>
            </a:fld>
            <a:endParaRPr lang="en-US"/>
          </a:p>
        </p:txBody>
      </p:sp>
      <p:sp>
        <p:nvSpPr>
          <p:cNvPr id="6"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0"/>
          </p:nvPr>
        </p:nvSpPr>
        <p:spPr/>
        <p:txBody>
          <a:bodyPr/>
          <a:lstStyle>
            <a:lvl1pPr>
              <a:defRPr sz="1400"/>
            </a:lvl1pPr>
          </a:lstStyle>
          <a:p>
            <a:pPr>
              <a:defRPr/>
            </a:pPr>
            <a:fld id="{0FAB208D-7F43-463F-B7A1-F55D89EAD840}" type="slidenum">
              <a:rPr lang="en-US"/>
              <a:pPr>
                <a:defRPr/>
              </a:pPr>
              <a:t>‹#›</a:t>
            </a:fld>
            <a:endParaRPr lang="en-US"/>
          </a:p>
        </p:txBody>
      </p:sp>
    </p:spTree>
    <p:extLst>
      <p:ext uri="{BB962C8B-B14F-4D97-AF65-F5344CB8AC3E}">
        <p14:creationId xmlns:p14="http://schemas.microsoft.com/office/powerpoint/2010/main" val="40582210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a:solidFill>
                  <a:schemeClr val="tx1">
                    <a:tint val="75000"/>
                  </a:schemeClr>
                </a:solidFill>
                <a:latin typeface="+mn-lt"/>
              </a:defRPr>
            </a:lvl1pPr>
          </a:lstStyle>
          <a:p>
            <a:pPr>
              <a:defRPr/>
            </a:pPr>
            <a:fld id="{A3AE1445-DC93-409F-BFDF-DF5A6781E1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hyperlink" Target="http://www.nhlbisupport.com/bmi/"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7.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www.aasmnet.org/"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hyperlink" Target="http://www.aasmnet.org/"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98.xml.rels><?xml version="1.0" encoding="UTF-8" standalone="yes"?>
<Relationships xmlns="http://schemas.openxmlformats.org/package/2006/relationships"><Relationship Id="rId3" Type="http://schemas.openxmlformats.org/officeDocument/2006/relationships/hyperlink" Target="http://www.aasmnet.org/Resources/clinicalguidelines/OSA_Adults.pdf"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hyperlink" Target="http://www.fmcsa.dot.gov/rules-regulations/TOPICS/mep/report/Sleep-MEP-Panel-Recommendations-508.pdf" TargetMode="External"/><Relationship Id="rId4" Type="http://schemas.openxmlformats.org/officeDocument/2006/relationships/hyperlink" Target="http://www.aasmnet.org/Resources/clinicalguidelines/030713.pdf"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p:cNvSpPr>
            <a:spLocks noGrp="1"/>
          </p:cNvSpPr>
          <p:nvPr>
            <p:ph type="subTitle" idx="1"/>
          </p:nvPr>
        </p:nvSpPr>
        <p:spPr>
          <a:xfrm>
            <a:off x="304800" y="533400"/>
            <a:ext cx="8839200" cy="1752600"/>
          </a:xfrm>
        </p:spPr>
        <p:txBody>
          <a:bodyPr/>
          <a:lstStyle/>
          <a:p>
            <a:pPr eaLnBrk="1" hangingPunct="1">
              <a:lnSpc>
                <a:spcPts val="4000"/>
              </a:lnSpc>
              <a:spcBef>
                <a:spcPct val="0"/>
              </a:spcBef>
            </a:pPr>
            <a:r>
              <a:rPr lang="en-US" sz="4400" dirty="0">
                <a:solidFill>
                  <a:schemeClr val="bg1"/>
                </a:solidFill>
              </a:rPr>
              <a:t>Module 7: Sleep Disorders Management for Motor Carriers</a:t>
            </a: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solidFill>
                  <a:schemeClr val="bg1"/>
                </a:solidFill>
              </a:rPr>
              <a:t>OSA-Preventive Measures</a:t>
            </a:r>
          </a:p>
        </p:txBody>
      </p:sp>
      <p:sp>
        <p:nvSpPr>
          <p:cNvPr id="17411" name="Content Placeholder 2"/>
          <p:cNvSpPr>
            <a:spLocks noGrp="1"/>
          </p:cNvSpPr>
          <p:nvPr>
            <p:ph idx="1"/>
          </p:nvPr>
        </p:nvSpPr>
        <p:spPr/>
        <p:txBody>
          <a:bodyPr/>
          <a:lstStyle/>
          <a:p>
            <a:r>
              <a:rPr lang="en-US" sz="2800" dirty="0" smtClean="0"/>
              <a:t>Maintain a healthy weight</a:t>
            </a:r>
          </a:p>
          <a:p>
            <a:pPr lvl="1"/>
            <a:r>
              <a:rPr lang="en-US" sz="2400" dirty="0" smtClean="0"/>
              <a:t>Low-fat diet</a:t>
            </a:r>
          </a:p>
          <a:p>
            <a:pPr lvl="1"/>
            <a:r>
              <a:rPr lang="en-US" sz="2400" dirty="0" smtClean="0"/>
              <a:t>Exercise and remain physically active</a:t>
            </a:r>
          </a:p>
          <a:p>
            <a:r>
              <a:rPr lang="en-US" sz="2800" dirty="0" smtClean="0"/>
              <a:t>Avoid alcohol and sedatives before sleeping</a:t>
            </a:r>
          </a:p>
          <a:p>
            <a:r>
              <a:rPr lang="en-US" sz="2800" dirty="0" smtClean="0"/>
              <a:t>Quit smoking and/or tobacco products</a:t>
            </a:r>
          </a:p>
          <a:p>
            <a:r>
              <a:rPr lang="en-US" sz="2800" dirty="0" smtClean="0"/>
              <a:t>Avoid sleeping on back</a:t>
            </a:r>
          </a:p>
          <a:p>
            <a:r>
              <a:rPr lang="en-US" sz="2800" dirty="0" smtClean="0"/>
              <a:t>Keep nasal airflow open</a:t>
            </a:r>
          </a:p>
          <a:p>
            <a:pPr lvl="1">
              <a:buFont typeface="Arial" charset="0"/>
              <a:buNone/>
            </a:pPr>
            <a:endParaRPr lang="en-US" dirty="0" smtClean="0"/>
          </a:p>
        </p:txBody>
      </p:sp>
      <p:pic>
        <p:nvPicPr>
          <p:cNvPr id="17412" name="Picture 5" descr="healthy weight.jpg" title="You can prevent OSA my maintaining a healthy weight and quitting smoking and use of tobacco produc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228600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no smoking.jpg" title="You can prevent OSA my maintaining a healthy weight and quitting smoking and use of tobacco product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810000"/>
            <a:ext cx="170497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solidFill>
                  <a:schemeClr val="bg1"/>
                </a:solidFill>
              </a:rPr>
              <a:t>Treatments for OSA (1 of 2)</a:t>
            </a:r>
          </a:p>
        </p:txBody>
      </p:sp>
      <p:sp>
        <p:nvSpPr>
          <p:cNvPr id="18435" name="Content Placeholder 2"/>
          <p:cNvSpPr>
            <a:spLocks noGrp="1"/>
          </p:cNvSpPr>
          <p:nvPr>
            <p:ph idx="1"/>
          </p:nvPr>
        </p:nvSpPr>
        <p:spPr>
          <a:xfrm>
            <a:off x="485775" y="1447800"/>
            <a:ext cx="8229600" cy="4525963"/>
          </a:xfrm>
        </p:spPr>
        <p:txBody>
          <a:bodyPr/>
          <a:lstStyle/>
          <a:p>
            <a:pPr marL="0" indent="0">
              <a:spcBef>
                <a:spcPts val="400"/>
              </a:spcBef>
              <a:buNone/>
            </a:pPr>
            <a:r>
              <a:rPr lang="en-US" sz="3000" dirty="0" smtClean="0"/>
              <a:t>Several OSA Treatments Recommended for the General Population </a:t>
            </a:r>
          </a:p>
          <a:p>
            <a:pPr>
              <a:spcBef>
                <a:spcPts val="400"/>
              </a:spcBef>
            </a:pPr>
            <a:r>
              <a:rPr lang="en-US" sz="2800" dirty="0" smtClean="0"/>
              <a:t>Weight loss</a:t>
            </a:r>
          </a:p>
          <a:p>
            <a:pPr lvl="1"/>
            <a:r>
              <a:rPr lang="en-US" sz="2400" dirty="0" smtClean="0"/>
              <a:t>Can improve OSA severity and  reduce snoring</a:t>
            </a:r>
          </a:p>
          <a:p>
            <a:pPr>
              <a:spcBef>
                <a:spcPts val="400"/>
              </a:spcBef>
            </a:pPr>
            <a:r>
              <a:rPr lang="en-US" sz="2800" dirty="0" smtClean="0"/>
              <a:t>Oral/dental appliance</a:t>
            </a:r>
          </a:p>
          <a:p>
            <a:pPr lvl="1"/>
            <a:r>
              <a:rPr lang="en-US" sz="2400" dirty="0" smtClean="0"/>
              <a:t>Worn during sleep to reposition jaw and keep airway open</a:t>
            </a:r>
          </a:p>
          <a:p>
            <a:pPr lvl="1"/>
            <a:r>
              <a:rPr lang="en-US" sz="2400" dirty="0" smtClean="0"/>
              <a:t>Recommended only for mild OSA</a:t>
            </a:r>
          </a:p>
          <a:p>
            <a:pPr>
              <a:spcBef>
                <a:spcPts val="400"/>
              </a:spcBef>
            </a:pPr>
            <a:r>
              <a:rPr lang="en-US" sz="2800" dirty="0" smtClean="0"/>
              <a:t>Surgery</a:t>
            </a:r>
          </a:p>
          <a:p>
            <a:pPr lvl="1"/>
            <a:r>
              <a:rPr lang="en-US" sz="2400" dirty="0" smtClean="0"/>
              <a:t>Most invasive treatment option and effective                      as an adjunct to other sleep apnea therapies</a:t>
            </a:r>
          </a:p>
        </p:txBody>
      </p:sp>
      <p:pic>
        <p:nvPicPr>
          <p:cNvPr id="18436" name="Picture 5" descr="weight scale.jpg" title="Weight loss and surgery may be recommended to treat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990569"/>
            <a:ext cx="13144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surgical instruments.jpg" title="Weight loss and surgery may be recommended to treat OS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3406" y="4572000"/>
            <a:ext cx="1938194" cy="128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solidFill>
                  <a:schemeClr val="bg1"/>
                </a:solidFill>
              </a:rPr>
              <a:t>Treatments for OSA (2 of 2)</a:t>
            </a:r>
          </a:p>
        </p:txBody>
      </p:sp>
      <p:sp>
        <p:nvSpPr>
          <p:cNvPr id="4" name="TextBox 3"/>
          <p:cNvSpPr txBox="1"/>
          <p:nvPr/>
        </p:nvSpPr>
        <p:spPr>
          <a:xfrm>
            <a:off x="485775" y="1746250"/>
            <a:ext cx="8347075" cy="1692275"/>
          </a:xfrm>
          <a:prstGeom prst="rect">
            <a:avLst/>
          </a:prstGeom>
          <a:noFill/>
        </p:spPr>
        <p:txBody>
          <a:bodyPr>
            <a:spAutoFit/>
          </a:bodyPr>
          <a:lstStyle/>
          <a:p>
            <a:pPr marL="457200" indent="-457200">
              <a:buFont typeface="Arial" pitchFamily="34" charset="0"/>
              <a:buChar char="•"/>
              <a:defRPr/>
            </a:pPr>
            <a:r>
              <a:rPr lang="en-US" sz="3000" dirty="0">
                <a:latin typeface="+mn-lt"/>
              </a:rPr>
              <a:t>Positive airway pressure (PAP)</a:t>
            </a:r>
          </a:p>
          <a:p>
            <a:pPr lvl="1">
              <a:defRPr/>
            </a:pPr>
            <a:r>
              <a:rPr lang="en-US" sz="2800" dirty="0"/>
              <a:t>–</a:t>
            </a:r>
            <a:r>
              <a:rPr lang="en-US" sz="2800" dirty="0">
                <a:latin typeface="+mn-lt"/>
              </a:rPr>
              <a:t> 	Delivers pressurized air through the airway to 	prevent collapse and snoring</a:t>
            </a:r>
          </a:p>
          <a:p>
            <a:pPr>
              <a:defRPr/>
            </a:pPr>
            <a:endParaRPr lang="en-US" dirty="0"/>
          </a:p>
        </p:txBody>
      </p:sp>
      <p:pic>
        <p:nvPicPr>
          <p:cNvPr id="19460" name="Picture 4" descr="PAP.jpg" title="Man using PAP to treat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429000"/>
            <a:ext cx="40386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solidFill>
                  <a:schemeClr val="bg1"/>
                </a:solidFill>
              </a:rPr>
              <a:t>Barriers to PAP Compliance</a:t>
            </a:r>
          </a:p>
        </p:txBody>
      </p:sp>
      <p:sp>
        <p:nvSpPr>
          <p:cNvPr id="2" name="Content Placeholder 2"/>
          <p:cNvSpPr>
            <a:spLocks noGrp="1"/>
          </p:cNvSpPr>
          <p:nvPr>
            <p:ph idx="1"/>
          </p:nvPr>
        </p:nvSpPr>
        <p:spPr/>
        <p:txBody>
          <a:bodyPr/>
          <a:lstStyle/>
          <a:p>
            <a:pPr marL="342900" lvl="1" indent="-342900">
              <a:buFont typeface="Arial" charset="0"/>
              <a:buChar char="•"/>
              <a:defRPr/>
            </a:pPr>
            <a:r>
              <a:rPr lang="en-US" sz="3200" dirty="0" smtClean="0"/>
              <a:t>Trouble sleeping</a:t>
            </a:r>
          </a:p>
          <a:p>
            <a:pPr>
              <a:defRPr/>
            </a:pPr>
            <a:r>
              <a:rPr lang="en-US" dirty="0" smtClean="0"/>
              <a:t>Improper/uncomfortable mask fit</a:t>
            </a:r>
          </a:p>
          <a:p>
            <a:pPr>
              <a:defRPr/>
            </a:pPr>
            <a:r>
              <a:rPr lang="en-US" dirty="0" smtClean="0"/>
              <a:t>Unpleasant side effects</a:t>
            </a:r>
          </a:p>
          <a:p>
            <a:pPr lvl="1">
              <a:defRPr/>
            </a:pPr>
            <a:r>
              <a:rPr lang="en-US" dirty="0" smtClean="0"/>
              <a:t>Skin irritation, nasal congestion/runny nose, dry eyes, or smothering sensation</a:t>
            </a:r>
          </a:p>
          <a:p>
            <a:pPr>
              <a:defRPr/>
            </a:pPr>
            <a:r>
              <a:rPr lang="en-US" dirty="0" smtClean="0"/>
              <a:t>Improper air humidification</a:t>
            </a:r>
          </a:p>
          <a:p>
            <a:pPr>
              <a:defRPr/>
            </a:pPr>
            <a:r>
              <a:rPr lang="en-US" dirty="0" smtClean="0"/>
              <a:t>Tedious cleaning/maintenance</a:t>
            </a:r>
          </a:p>
          <a:p>
            <a:pPr>
              <a:defRPr/>
            </a:pPr>
            <a:r>
              <a:rPr lang="en-US" dirty="0" smtClean="0"/>
              <a:t>Patients dislike being “tied” to a machine</a:t>
            </a:r>
          </a:p>
        </p:txBody>
      </p:sp>
      <p:pic>
        <p:nvPicPr>
          <p:cNvPr id="20484" name="Picture 5" descr="PAP discomfort.jpg" title="PAP discomfort and nasal congestion may be barriers to PAP u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6263" y="1673225"/>
            <a:ext cx="198913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tissue box.jpg" title="PAP discomfort and nasal congestion may be barriers to PAP us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114800"/>
            <a:ext cx="194468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solidFill>
                  <a:schemeClr val="bg1"/>
                </a:solidFill>
              </a:rPr>
              <a:t>Lesson Quiz</a:t>
            </a:r>
          </a:p>
        </p:txBody>
      </p:sp>
      <p:sp>
        <p:nvSpPr>
          <p:cNvPr id="21507" name="Content Placeholder 1"/>
          <p:cNvSpPr>
            <a:spLocks noGrp="1"/>
          </p:cNvSpPr>
          <p:nvPr>
            <p:ph idx="1"/>
          </p:nvPr>
        </p:nvSpPr>
        <p:spPr/>
        <p:txBody>
          <a:bodyPr/>
          <a:lstStyle/>
          <a:p>
            <a:pPr marL="514350" indent="-514350">
              <a:buFont typeface="Calibri" pitchFamily="34" charset="0"/>
              <a:buAutoNum type="arabicPeriod"/>
            </a:pPr>
            <a:r>
              <a:rPr lang="en-US" dirty="0" smtClean="0"/>
              <a:t>What is a common symptom of many sleep disorders?</a:t>
            </a:r>
          </a:p>
          <a:p>
            <a:pPr marL="914400" lvl="1" indent="-514350">
              <a:buFont typeface="Calibri" pitchFamily="34" charset="0"/>
              <a:buAutoNum type="alphaLcPeriod"/>
            </a:pPr>
            <a:r>
              <a:rPr lang="en-US" dirty="0" smtClean="0"/>
              <a:t>Excessive daytime sleepiness</a:t>
            </a:r>
          </a:p>
          <a:p>
            <a:pPr marL="914400" lvl="1" indent="-514350">
              <a:buFont typeface="Calibri" pitchFamily="34" charset="0"/>
              <a:buAutoNum type="alphaLcPeriod"/>
            </a:pPr>
            <a:r>
              <a:rPr lang="en-US" dirty="0" smtClean="0"/>
              <a:t>Leg discomfort</a:t>
            </a:r>
            <a:endParaRPr lang="en-US" sz="2400" dirty="0" smtClean="0"/>
          </a:p>
          <a:p>
            <a:pPr marL="914400" lvl="1" indent="-514350">
              <a:buFont typeface="Calibri" pitchFamily="34" charset="0"/>
              <a:buAutoNum type="alphaLcPeriod"/>
            </a:pPr>
            <a:r>
              <a:rPr lang="en-US" dirty="0" smtClean="0"/>
              <a:t>Excessive energy</a:t>
            </a:r>
          </a:p>
          <a:p>
            <a:pPr marL="914400" lvl="1" indent="-514350">
              <a:buFont typeface="Calibri" pitchFamily="34" charset="0"/>
              <a:buAutoNum type="alphaLcPeriod"/>
            </a:pPr>
            <a:r>
              <a:rPr lang="en-US" dirty="0" smtClean="0"/>
              <a:t>Long sleep time</a:t>
            </a:r>
          </a:p>
          <a:p>
            <a:pPr marL="914400" lvl="1" indent="-514350">
              <a:buFont typeface="Calibri" pitchFamily="34" charset="0"/>
              <a:buAutoNum type="alphaLcPeriod"/>
            </a:pPr>
            <a:endParaRPr lang="en-US" dirty="0" smtClean="0"/>
          </a:p>
          <a:p>
            <a:pPr marL="400050" lvl="1" indent="0">
              <a:buNone/>
            </a:pP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a:solidFill>
                  <a:schemeClr val="bg1"/>
                </a:solidFill>
              </a:rPr>
              <a:t>Lesson Quiz</a:t>
            </a:r>
            <a:endParaRPr lang="en-US" dirty="0" smtClean="0"/>
          </a:p>
        </p:txBody>
      </p:sp>
      <p:sp>
        <p:nvSpPr>
          <p:cNvPr id="22531" name="Content Placeholder 2"/>
          <p:cNvSpPr>
            <a:spLocks noGrp="1"/>
          </p:cNvSpPr>
          <p:nvPr>
            <p:ph idx="1"/>
          </p:nvPr>
        </p:nvSpPr>
        <p:spPr/>
        <p:txBody>
          <a:bodyPr/>
          <a:lstStyle/>
          <a:p>
            <a:pPr marL="514350" indent="-514350">
              <a:buFont typeface="Arial" charset="0"/>
              <a:buNone/>
            </a:pPr>
            <a:r>
              <a:rPr lang="en-US" dirty="0" smtClean="0"/>
              <a:t>2.  Which is </a:t>
            </a:r>
            <a:r>
              <a:rPr lang="en-US" b="1" dirty="0" smtClean="0"/>
              <a:t>NOT</a:t>
            </a:r>
            <a:r>
              <a:rPr lang="en-US" dirty="0" smtClean="0"/>
              <a:t> a sign/symptom of obstructive sleep apnea (OSA)</a:t>
            </a:r>
          </a:p>
          <a:p>
            <a:pPr marL="914400" lvl="1" indent="-514350">
              <a:buFont typeface="Calibri" pitchFamily="34" charset="0"/>
              <a:buAutoNum type="alphaLcPeriod"/>
            </a:pPr>
            <a:r>
              <a:rPr lang="en-US" dirty="0" smtClean="0"/>
              <a:t>Loud, disruptive snoring</a:t>
            </a:r>
          </a:p>
          <a:p>
            <a:pPr marL="914400" lvl="1" indent="-514350">
              <a:buFont typeface="Calibri" pitchFamily="34" charset="0"/>
              <a:buAutoNum type="alphaLcPeriod"/>
            </a:pPr>
            <a:r>
              <a:rPr lang="en-US" dirty="0" smtClean="0"/>
              <a:t>Non-refreshing sleep</a:t>
            </a:r>
          </a:p>
          <a:p>
            <a:pPr marL="914400" lvl="1" indent="-514350">
              <a:buFont typeface="Calibri" pitchFamily="34" charset="0"/>
              <a:buAutoNum type="alphaLcPeriod"/>
            </a:pPr>
            <a:r>
              <a:rPr lang="en-US" dirty="0" smtClean="0"/>
              <a:t>Excessive daytime sleepiness and fatigue</a:t>
            </a:r>
          </a:p>
          <a:p>
            <a:pPr marL="914400" lvl="1" indent="-514350">
              <a:buFont typeface="Calibri" pitchFamily="34" charset="0"/>
              <a:buAutoNum type="alphaLcPeriod"/>
            </a:pPr>
            <a:r>
              <a:rPr lang="en-US" dirty="0" smtClean="0"/>
              <a:t>Improved memory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solidFill>
                  <a:schemeClr val="bg1"/>
                </a:solidFill>
              </a:rPr>
              <a:t>Lesson Quiz</a:t>
            </a:r>
            <a:endParaRPr lang="en-US" dirty="0" smtClean="0"/>
          </a:p>
        </p:txBody>
      </p:sp>
      <p:sp>
        <p:nvSpPr>
          <p:cNvPr id="23555" name="Content Placeholder 2"/>
          <p:cNvSpPr>
            <a:spLocks noGrp="1"/>
          </p:cNvSpPr>
          <p:nvPr>
            <p:ph idx="1"/>
          </p:nvPr>
        </p:nvSpPr>
        <p:spPr/>
        <p:txBody>
          <a:bodyPr/>
          <a:lstStyle/>
          <a:p>
            <a:pPr marL="514350" indent="-514350">
              <a:buFont typeface="Arial" charset="0"/>
              <a:buAutoNum type="arabicPeriod" startAt="3"/>
            </a:pPr>
            <a:r>
              <a:rPr lang="en-US" dirty="0" smtClean="0"/>
              <a:t>What preventative measures can be taken to prevent or improve OSA?</a:t>
            </a:r>
          </a:p>
          <a:p>
            <a:pPr marL="914400" lvl="1" indent="-514350">
              <a:buFont typeface="Arial" charset="0"/>
              <a:buAutoNum type="alphaLcPeriod"/>
            </a:pPr>
            <a:r>
              <a:rPr lang="en-US" dirty="0" smtClean="0"/>
              <a:t>Attain a healthy weight with a low fat diet and exercise</a:t>
            </a:r>
          </a:p>
          <a:p>
            <a:pPr marL="914400" lvl="1" indent="-514350">
              <a:buFont typeface="Arial" charset="0"/>
              <a:buAutoNum type="alphaLcPeriod"/>
            </a:pPr>
            <a:r>
              <a:rPr lang="en-US" dirty="0" smtClean="0"/>
              <a:t>Drink alcohol before sleeping</a:t>
            </a:r>
          </a:p>
          <a:p>
            <a:pPr marL="914400" lvl="1" indent="-514350">
              <a:buFont typeface="Arial" charset="0"/>
              <a:buAutoNum type="alphaLcPeriod"/>
            </a:pPr>
            <a:r>
              <a:rPr lang="en-US" dirty="0" smtClean="0"/>
              <a:t>Use tobacco products</a:t>
            </a:r>
          </a:p>
          <a:p>
            <a:pPr marL="914400" lvl="1" indent="-514350">
              <a:buFont typeface="Arial" charset="0"/>
              <a:buAutoNum type="alphaLcPeriod"/>
            </a:pPr>
            <a:r>
              <a:rPr lang="en-US" dirty="0" smtClean="0"/>
              <a:t>Sleep on the back</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solidFill>
                  <a:schemeClr val="bg1"/>
                </a:solidFill>
              </a:rPr>
              <a:t>Lesson Quiz</a:t>
            </a:r>
            <a:endParaRPr lang="en-US" dirty="0" smtClean="0"/>
          </a:p>
        </p:txBody>
      </p:sp>
      <p:sp>
        <p:nvSpPr>
          <p:cNvPr id="3" name="Content Placeholder 2"/>
          <p:cNvSpPr>
            <a:spLocks noGrp="1"/>
          </p:cNvSpPr>
          <p:nvPr>
            <p:ph idx="1"/>
          </p:nvPr>
        </p:nvSpPr>
        <p:spPr/>
        <p:txBody>
          <a:bodyPr/>
          <a:lstStyle/>
          <a:p>
            <a:pPr marL="514350" indent="-514350">
              <a:buFont typeface="Arial" charset="0"/>
              <a:buAutoNum type="arabicPeriod" startAt="4"/>
              <a:defRPr/>
            </a:pPr>
            <a:r>
              <a:rPr lang="en-US" dirty="0" smtClean="0"/>
              <a:t>Which of the following is considered the gold-standard treatment for OSA?</a:t>
            </a:r>
          </a:p>
          <a:p>
            <a:pPr marL="971550" lvl="1" indent="-514350">
              <a:buFont typeface="Arial" charset="0"/>
              <a:buAutoNum type="alphaLcPeriod"/>
              <a:defRPr/>
            </a:pPr>
            <a:r>
              <a:rPr lang="en-US" dirty="0" smtClean="0"/>
              <a:t>Weight loss</a:t>
            </a:r>
          </a:p>
          <a:p>
            <a:pPr marL="971550" lvl="1" indent="-514350">
              <a:buFont typeface="Arial" charset="0"/>
              <a:buAutoNum type="alphaLcPeriod"/>
              <a:defRPr/>
            </a:pPr>
            <a:r>
              <a:rPr lang="en-US" dirty="0" smtClean="0"/>
              <a:t>Positive Airway Pressure (PAP) </a:t>
            </a:r>
          </a:p>
          <a:p>
            <a:pPr marL="971550" lvl="1" indent="-514350">
              <a:buFont typeface="Arial" charset="0"/>
              <a:buAutoNum type="alphaLcPeriod"/>
              <a:defRPr/>
            </a:pPr>
            <a:r>
              <a:rPr lang="en-US" dirty="0" smtClean="0"/>
              <a:t>Dental appliance</a:t>
            </a:r>
          </a:p>
          <a:p>
            <a:pPr marL="971550" lvl="1" indent="-514350">
              <a:buFont typeface="Arial" charset="0"/>
              <a:buAutoNum type="alphaLcPeriod"/>
              <a:defRPr/>
            </a:pPr>
            <a:r>
              <a:rPr lang="en-US" dirty="0" smtClean="0"/>
              <a:t>Surgery</a:t>
            </a:r>
          </a:p>
          <a:p>
            <a:pPr marL="914400" lvl="1" indent="-514350">
              <a:buFont typeface="Arial" charset="0"/>
              <a:buNone/>
              <a:defRPr/>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solidFill>
                  <a:schemeClr val="bg1"/>
                </a:solidFill>
              </a:rPr>
              <a:t>Lesson Quiz</a:t>
            </a:r>
            <a:endParaRPr lang="en-US" dirty="0" smtClean="0"/>
          </a:p>
        </p:txBody>
      </p:sp>
      <p:sp>
        <p:nvSpPr>
          <p:cNvPr id="25603" name="Content Placeholder 2"/>
          <p:cNvSpPr>
            <a:spLocks noGrp="1"/>
          </p:cNvSpPr>
          <p:nvPr>
            <p:ph idx="1"/>
          </p:nvPr>
        </p:nvSpPr>
        <p:spPr/>
        <p:txBody>
          <a:bodyPr/>
          <a:lstStyle/>
          <a:p>
            <a:pPr>
              <a:buFont typeface="Arial" charset="0"/>
              <a:buNone/>
            </a:pPr>
            <a:r>
              <a:rPr lang="en-US" dirty="0" smtClean="0"/>
              <a:t>5.  Which of the following is a barrier to PAP compliance for treatment of OSA?</a:t>
            </a:r>
            <a:endParaRPr lang="en-US" sz="2800" dirty="0" smtClean="0"/>
          </a:p>
          <a:p>
            <a:pPr marL="971550" lvl="1" indent="-514350">
              <a:buFont typeface="Arial" charset="0"/>
              <a:buAutoNum type="alphaLcPeriod"/>
            </a:pPr>
            <a:r>
              <a:rPr lang="en-US" dirty="0" smtClean="0"/>
              <a:t>Good sleep</a:t>
            </a:r>
            <a:endParaRPr lang="en-US" sz="2400" dirty="0" smtClean="0"/>
          </a:p>
          <a:p>
            <a:pPr marL="971550" lvl="1" indent="-514350">
              <a:buFont typeface="Arial" charset="0"/>
              <a:buAutoNum type="alphaLcPeriod"/>
            </a:pPr>
            <a:r>
              <a:rPr lang="en-US" dirty="0" smtClean="0"/>
              <a:t>Comfortable mask fit</a:t>
            </a:r>
            <a:endParaRPr lang="en-US" sz="2400" dirty="0" smtClean="0"/>
          </a:p>
          <a:p>
            <a:pPr marL="971550" lvl="1" indent="-514350">
              <a:buFont typeface="Arial" charset="0"/>
              <a:buAutoNum type="alphaLcPeriod"/>
            </a:pPr>
            <a:r>
              <a:rPr lang="en-US" dirty="0" smtClean="0"/>
              <a:t>Unpleasant side effects</a:t>
            </a:r>
            <a:endParaRPr lang="en-US" sz="2400" dirty="0" smtClean="0"/>
          </a:p>
          <a:p>
            <a:pPr marL="971550" lvl="1" indent="-514350">
              <a:buFont typeface="Arial" charset="0"/>
              <a:buAutoNum type="alphaLcPeriod"/>
            </a:pPr>
            <a:r>
              <a:rPr lang="en-US" dirty="0" smtClean="0"/>
              <a:t>Patients like using the PAP machine</a:t>
            </a:r>
            <a:endParaRPr lang="en-US" sz="2400" dirty="0" smtClean="0"/>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solidFill>
            <a:srgbClr val="C00000">
              <a:alpha val="59999"/>
            </a:srgbClr>
          </a:solidFill>
          <a:ln w="9525" cmpd="sng"/>
        </p:spPr>
        <p:txBody>
          <a:bodyPr/>
          <a:lstStyle/>
          <a:p>
            <a:r>
              <a:rPr lang="en-US" dirty="0" smtClean="0">
                <a:solidFill>
                  <a:schemeClr val="bg1"/>
                </a:solidFill>
              </a:rPr>
              <a:t>Lesson 2: Corporate Responsibilities for Managing Sleep Disorders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solidFill>
                  <a:schemeClr val="bg1"/>
                </a:solidFill>
              </a:rPr>
              <a:t>Acronym List</a:t>
            </a:r>
            <a:endParaRPr lang="en-US" dirty="0" smtClean="0">
              <a:solidFill>
                <a:schemeClr val="bg1"/>
              </a:solidFill>
            </a:endParaRPr>
          </a:p>
        </p:txBody>
      </p:sp>
      <p:sp>
        <p:nvSpPr>
          <p:cNvPr id="9219" name="Content Placeholder 2"/>
          <p:cNvSpPr>
            <a:spLocks noGrp="1"/>
          </p:cNvSpPr>
          <p:nvPr>
            <p:ph sz="half" idx="1"/>
          </p:nvPr>
        </p:nvSpPr>
        <p:spPr/>
        <p:txBody>
          <a:bodyPr/>
          <a:lstStyle/>
          <a:p>
            <a:r>
              <a:rPr lang="en-US" sz="2400" dirty="0"/>
              <a:t>OSA: Obstructive sleep apnea  </a:t>
            </a:r>
          </a:p>
          <a:p>
            <a:r>
              <a:rPr lang="en-US" sz="2400" dirty="0"/>
              <a:t>EDS: Excessive daytime sleepiness  </a:t>
            </a:r>
          </a:p>
          <a:p>
            <a:r>
              <a:rPr lang="en-US" sz="2400" dirty="0"/>
              <a:t>PAP: Positive airway Pressure</a:t>
            </a:r>
          </a:p>
          <a:p>
            <a:r>
              <a:rPr lang="en-US" sz="2400" dirty="0"/>
              <a:t>CMV: Commercial motor vehicle  </a:t>
            </a:r>
          </a:p>
          <a:p>
            <a:r>
              <a:rPr lang="en-US" sz="2400" dirty="0"/>
              <a:t>FMP: Fatigue Management Program  </a:t>
            </a:r>
            <a:endParaRPr lang="en-US" sz="2400" dirty="0" smtClean="0"/>
          </a:p>
          <a:p>
            <a:pPr>
              <a:buFont typeface="Arial" charset="0"/>
              <a:buNone/>
            </a:pPr>
            <a:endParaRPr lang="en-US" dirty="0" smtClean="0"/>
          </a:p>
          <a:p>
            <a:pPr>
              <a:buFont typeface="Arial" charset="0"/>
              <a:buNone/>
            </a:pPr>
            <a:endParaRPr lang="en-US" dirty="0" smtClean="0"/>
          </a:p>
          <a:p>
            <a:pPr>
              <a:buFont typeface="Arial" charset="0"/>
              <a:buNone/>
            </a:pPr>
            <a:endParaRPr lang="en-US" dirty="0" smtClean="0"/>
          </a:p>
          <a:p>
            <a:endParaRPr lang="en-US" dirty="0" smtClean="0"/>
          </a:p>
          <a:p>
            <a:endParaRPr lang="en-US" dirty="0" smtClean="0"/>
          </a:p>
        </p:txBody>
      </p:sp>
      <p:sp>
        <p:nvSpPr>
          <p:cNvPr id="9220" name="Content Placeholder 4"/>
          <p:cNvSpPr>
            <a:spLocks noGrp="1"/>
          </p:cNvSpPr>
          <p:nvPr>
            <p:ph sz="half" idx="2"/>
          </p:nvPr>
        </p:nvSpPr>
        <p:spPr/>
        <p:txBody>
          <a:bodyPr/>
          <a:lstStyle/>
          <a:p>
            <a:r>
              <a:rPr lang="en-US" sz="2400" dirty="0"/>
              <a:t>FMCSA: Federal Motor Carrier Safety Administration  </a:t>
            </a:r>
          </a:p>
          <a:p>
            <a:r>
              <a:rPr lang="en-US" sz="2400" dirty="0"/>
              <a:t>MEP: Medical Expert Panel  </a:t>
            </a:r>
          </a:p>
          <a:p>
            <a:r>
              <a:rPr lang="en-US" sz="2400" dirty="0"/>
              <a:t>AASM: American Academy of Sleep Medicine  </a:t>
            </a:r>
          </a:p>
          <a:p>
            <a:r>
              <a:rPr lang="en-US" sz="2400" dirty="0"/>
              <a:t>PSG: </a:t>
            </a:r>
            <a:r>
              <a:rPr lang="en-US" sz="2400" dirty="0" err="1"/>
              <a:t>Polysomnography</a:t>
            </a:r>
            <a:r>
              <a:rPr lang="en-US" sz="2400" dirty="0"/>
              <a:t>  </a:t>
            </a:r>
          </a:p>
          <a:p>
            <a:r>
              <a:rPr lang="en-US" sz="2400" dirty="0"/>
              <a:t>PM: Portable Monitoring  </a:t>
            </a:r>
          </a:p>
          <a:p>
            <a:pPr marL="0" indent="0">
              <a:buNone/>
            </a:pPr>
            <a:endParaRPr lang="en-US" sz="2400" dirty="0" smtClean="0"/>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dirty="0" smtClean="0">
                <a:solidFill>
                  <a:schemeClr val="bg1"/>
                </a:solidFill>
              </a:rPr>
              <a:t>Health Implications of OSA (1 of 2)</a:t>
            </a:r>
          </a:p>
        </p:txBody>
      </p:sp>
      <p:sp>
        <p:nvSpPr>
          <p:cNvPr id="27651" name="Content Placeholder 2"/>
          <p:cNvSpPr>
            <a:spLocks noGrp="1"/>
          </p:cNvSpPr>
          <p:nvPr>
            <p:ph idx="1"/>
          </p:nvPr>
        </p:nvSpPr>
        <p:spPr/>
        <p:txBody>
          <a:bodyPr/>
          <a:lstStyle/>
          <a:p>
            <a:r>
              <a:rPr lang="en-US" sz="2800" dirty="0" smtClean="0"/>
              <a:t>Obesity</a:t>
            </a:r>
          </a:p>
          <a:p>
            <a:pPr lvl="1" eaLnBrk="1" hangingPunct="1">
              <a:buFont typeface="Calibri" pitchFamily="34" charset="0"/>
              <a:buChar char="–"/>
            </a:pPr>
            <a:r>
              <a:rPr lang="en-US" sz="2400" dirty="0" smtClean="0"/>
              <a:t>Significant OSA predictor</a:t>
            </a:r>
          </a:p>
          <a:p>
            <a:pPr lvl="1" eaLnBrk="1" hangingPunct="1">
              <a:buFont typeface="Calibri" pitchFamily="34" charset="0"/>
              <a:buChar char="–"/>
            </a:pPr>
            <a:r>
              <a:rPr lang="en-US" sz="2400" dirty="0" smtClean="0"/>
              <a:t>OSA reduces physical activity and energy              metabolism and may promote unhealthy eating</a:t>
            </a:r>
          </a:p>
          <a:p>
            <a:pPr lvl="1" eaLnBrk="1" hangingPunct="1">
              <a:buFont typeface="Calibri" pitchFamily="34" charset="0"/>
              <a:buChar char="–"/>
            </a:pPr>
            <a:r>
              <a:rPr lang="en-US" sz="2400" dirty="0" smtClean="0"/>
              <a:t>OSA promotes obesity by disrupting glucose          metabolism during sleep</a:t>
            </a:r>
          </a:p>
          <a:p>
            <a:r>
              <a:rPr lang="en-US" sz="2800" dirty="0" smtClean="0"/>
              <a:t>Cardiovascular disease</a:t>
            </a:r>
          </a:p>
          <a:p>
            <a:pPr lvl="1" eaLnBrk="1" hangingPunct="1"/>
            <a:r>
              <a:rPr lang="en-US" sz="2400" dirty="0" smtClean="0"/>
              <a:t>High blood pressure</a:t>
            </a:r>
          </a:p>
          <a:p>
            <a:pPr lvl="1" eaLnBrk="1" hangingPunct="1"/>
            <a:r>
              <a:rPr lang="en-US" sz="2400" dirty="0" smtClean="0"/>
              <a:t>Coronary artery disease</a:t>
            </a:r>
          </a:p>
          <a:p>
            <a:pPr lvl="1" eaLnBrk="1" hangingPunct="1"/>
            <a:r>
              <a:rPr lang="en-US" sz="2400" dirty="0" smtClean="0"/>
              <a:t>Abnormal heart rhythms</a:t>
            </a:r>
          </a:p>
          <a:p>
            <a:pPr lvl="1" eaLnBrk="1" hangingPunct="1"/>
            <a:r>
              <a:rPr lang="en-US" sz="2400" dirty="0" smtClean="0"/>
              <a:t>Stroke</a:t>
            </a:r>
          </a:p>
          <a:p>
            <a:pPr>
              <a:buFont typeface="Arial" charset="0"/>
              <a:buNone/>
            </a:pPr>
            <a:endParaRPr lang="en-US" dirty="0" smtClean="0"/>
          </a:p>
          <a:p>
            <a:pPr>
              <a:buFont typeface="Arial" charset="0"/>
              <a:buNone/>
            </a:pPr>
            <a:endParaRPr lang="en-US" dirty="0" smtClean="0"/>
          </a:p>
          <a:p>
            <a:pPr lvl="1" eaLnBrk="1" hangingPunct="1"/>
            <a:endParaRPr lang="en-US" dirty="0" smtClean="0"/>
          </a:p>
        </p:txBody>
      </p:sp>
      <p:pic>
        <p:nvPicPr>
          <p:cNvPr id="27652" name="Picture 5" descr="obesity.jpg" title="Abdominal obesity and cardiovascular disease are examples of health implications from untreated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8550" y="1676400"/>
            <a:ext cx="16954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VD.jpg" title="Abdominal obesity and cardiovascular disease are examples of health implications from untreated OS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495800"/>
            <a:ext cx="244951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dirty="0" smtClean="0">
                <a:solidFill>
                  <a:schemeClr val="bg1"/>
                </a:solidFill>
              </a:rPr>
              <a:t>Health Implications of OSA (2 of 2)</a:t>
            </a:r>
          </a:p>
        </p:txBody>
      </p:sp>
      <p:sp>
        <p:nvSpPr>
          <p:cNvPr id="28675" name="Content Placeholder 2"/>
          <p:cNvSpPr>
            <a:spLocks noGrp="1"/>
          </p:cNvSpPr>
          <p:nvPr>
            <p:ph idx="1"/>
          </p:nvPr>
        </p:nvSpPr>
        <p:spPr/>
        <p:txBody>
          <a:bodyPr/>
          <a:lstStyle/>
          <a:p>
            <a:r>
              <a:rPr lang="en-US" sz="2800" dirty="0" smtClean="0"/>
              <a:t>Metabolic disease</a:t>
            </a:r>
          </a:p>
          <a:p>
            <a:pPr lvl="1" eaLnBrk="1" hangingPunct="1">
              <a:buFont typeface="Calibri" pitchFamily="34" charset="0"/>
              <a:buChar char="–"/>
            </a:pPr>
            <a:r>
              <a:rPr lang="en-US" sz="2400" dirty="0" smtClean="0"/>
              <a:t>Type II diabetes</a:t>
            </a:r>
          </a:p>
          <a:p>
            <a:pPr lvl="1" eaLnBrk="1" hangingPunct="1">
              <a:buFont typeface="Calibri" pitchFamily="34" charset="0"/>
              <a:buChar char="–"/>
            </a:pPr>
            <a:r>
              <a:rPr lang="en-US" sz="2400" dirty="0" smtClean="0"/>
              <a:t>Insulin resistance</a:t>
            </a:r>
          </a:p>
          <a:p>
            <a:r>
              <a:rPr lang="en-US" sz="2800" dirty="0" smtClean="0"/>
              <a:t>Diminished quality of life</a:t>
            </a:r>
          </a:p>
          <a:p>
            <a:pPr lvl="1" eaLnBrk="1" hangingPunct="1">
              <a:buFont typeface="Calibri" pitchFamily="34" charset="0"/>
              <a:buChar char="–"/>
            </a:pPr>
            <a:r>
              <a:rPr lang="en-US" sz="2400" dirty="0" smtClean="0"/>
              <a:t>EDS</a:t>
            </a:r>
          </a:p>
          <a:p>
            <a:pPr lvl="1" eaLnBrk="1" hangingPunct="1">
              <a:buFont typeface="Calibri" pitchFamily="34" charset="0"/>
              <a:buChar char="–"/>
            </a:pPr>
            <a:r>
              <a:rPr lang="en-US" sz="2400" dirty="0" smtClean="0"/>
              <a:t>Impaired cognitive functioning</a:t>
            </a:r>
          </a:p>
          <a:p>
            <a:r>
              <a:rPr lang="en-US" sz="2800" dirty="0" smtClean="0"/>
              <a:t>Clinical depression</a:t>
            </a:r>
          </a:p>
          <a:p>
            <a:pPr lvl="1" eaLnBrk="1" hangingPunct="1">
              <a:buFont typeface="Calibri" pitchFamily="34" charset="0"/>
              <a:buChar char="–"/>
            </a:pPr>
            <a:r>
              <a:rPr lang="en-US" sz="2400" dirty="0" smtClean="0"/>
              <a:t>Fatigue and frustration</a:t>
            </a:r>
          </a:p>
          <a:p>
            <a:r>
              <a:rPr lang="en-US" sz="2800" dirty="0" smtClean="0"/>
              <a:t>Decreased sex drive and performance</a:t>
            </a:r>
          </a:p>
        </p:txBody>
      </p:sp>
      <p:pic>
        <p:nvPicPr>
          <p:cNvPr id="28676" name="Picture 5" descr="diabetes.jpg" title="Diabetes and depression are examples of health implications from untreated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00200"/>
            <a:ext cx="277653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descr="depression.jpg" title="Diabetes and depression are examples of health implications from untreated OS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709988"/>
            <a:ext cx="243840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solidFill>
                  <a:schemeClr val="bg1"/>
                </a:solidFill>
              </a:rPr>
              <a:t>Safety Implications of OSA (1 of 2)</a:t>
            </a:r>
          </a:p>
        </p:txBody>
      </p:sp>
      <p:sp>
        <p:nvSpPr>
          <p:cNvPr id="29699" name="Content Placeholder 2"/>
          <p:cNvSpPr>
            <a:spLocks noGrp="1"/>
          </p:cNvSpPr>
          <p:nvPr>
            <p:ph idx="1"/>
          </p:nvPr>
        </p:nvSpPr>
        <p:spPr/>
        <p:txBody>
          <a:bodyPr/>
          <a:lstStyle/>
          <a:p>
            <a:r>
              <a:rPr lang="en-US" dirty="0" smtClean="0"/>
              <a:t>EDS – asleep at the wheel</a:t>
            </a:r>
          </a:p>
          <a:p>
            <a:r>
              <a:rPr lang="en-US" dirty="0" smtClean="0"/>
              <a:t>Decline in cognitive function</a:t>
            </a:r>
          </a:p>
          <a:p>
            <a:pPr lvl="1" eaLnBrk="1" hangingPunct="1"/>
            <a:r>
              <a:rPr lang="en-US" dirty="0" smtClean="0"/>
              <a:t>Memory impairment</a:t>
            </a:r>
          </a:p>
          <a:p>
            <a:pPr lvl="1" eaLnBrk="1" hangingPunct="1"/>
            <a:r>
              <a:rPr lang="en-US" dirty="0" smtClean="0"/>
              <a:t>Lack of attention and concentration</a:t>
            </a:r>
          </a:p>
          <a:p>
            <a:pPr lvl="1" eaLnBrk="1" hangingPunct="1"/>
            <a:r>
              <a:rPr lang="en-US" dirty="0" smtClean="0"/>
              <a:t>Loss of mental flexibility and problem solving</a:t>
            </a:r>
          </a:p>
          <a:p>
            <a:pPr lvl="1" eaLnBrk="1" hangingPunct="1"/>
            <a:r>
              <a:rPr lang="en-US" dirty="0" smtClean="0"/>
              <a:t>Impaired motor abilities</a:t>
            </a:r>
          </a:p>
          <a:p>
            <a:r>
              <a:rPr lang="en-US" dirty="0" smtClean="0"/>
              <a:t>Impaired driving performance</a:t>
            </a:r>
          </a:p>
          <a:p>
            <a:pPr lvl="1" eaLnBrk="1" hangingPunct="1"/>
            <a:r>
              <a:rPr lang="en-US" dirty="0" smtClean="0"/>
              <a:t>People with OSA are 2-7 times more likely have a crash</a:t>
            </a:r>
            <a:endParaRPr lang="en-US" sz="1800" dirty="0" smtClean="0"/>
          </a:p>
          <a:p>
            <a:pPr lvl="1" eaLnBrk="1" hangingPunct="1"/>
            <a:endParaRPr lang="en-US" sz="2200" dirty="0" smtClean="0"/>
          </a:p>
          <a:p>
            <a:pPr>
              <a:buFont typeface="Arial" charset="0"/>
              <a:buNone/>
            </a:pPr>
            <a:endParaRPr lang="en-US" dirty="0" smtClean="0"/>
          </a:p>
        </p:txBody>
      </p:sp>
      <p:pic>
        <p:nvPicPr>
          <p:cNvPr id="29700" name="Picture 4" descr="safety first.jpg" title="Safety fir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41357"/>
            <a:ext cx="19335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solidFill>
                  <a:schemeClr val="bg1"/>
                </a:solidFill>
              </a:rPr>
              <a:t>Safety Implications of OSA (2 of 2)</a:t>
            </a:r>
          </a:p>
        </p:txBody>
      </p:sp>
      <p:sp>
        <p:nvSpPr>
          <p:cNvPr id="30723" name="Content Placeholder 2"/>
          <p:cNvSpPr>
            <a:spLocks noGrp="1"/>
          </p:cNvSpPr>
          <p:nvPr>
            <p:ph idx="1"/>
          </p:nvPr>
        </p:nvSpPr>
        <p:spPr/>
        <p:txBody>
          <a:bodyPr/>
          <a:lstStyle/>
          <a:p>
            <a:r>
              <a:rPr lang="en-US" sz="2800" dirty="0" smtClean="0"/>
              <a:t>Decreases reaction time</a:t>
            </a:r>
          </a:p>
          <a:p>
            <a:pPr lvl="1" eaLnBrk="1" hangingPunct="1"/>
            <a:r>
              <a:rPr lang="en-US" sz="2400" dirty="0" smtClean="0"/>
              <a:t>Untreated OSA has been found to decrease driver reaction time to levels similar to those of a legally intoxicated driver</a:t>
            </a:r>
            <a:endParaRPr lang="en-US" dirty="0" smtClean="0"/>
          </a:p>
          <a:p>
            <a:r>
              <a:rPr lang="en-US" sz="2800" dirty="0" smtClean="0"/>
              <a:t>In most crashes attributed to OSA, no braking is involved, as drivers have often fallen asleep at the wheel</a:t>
            </a:r>
          </a:p>
          <a:p>
            <a:pPr lvl="1"/>
            <a:r>
              <a:rPr lang="en-US" sz="2400" dirty="0" smtClean="0"/>
              <a:t>Increased damages</a:t>
            </a:r>
          </a:p>
          <a:p>
            <a:pPr lvl="1"/>
            <a:r>
              <a:rPr lang="en-US" sz="2400" dirty="0" smtClean="0"/>
              <a:t>More costly</a:t>
            </a:r>
          </a:p>
          <a:p>
            <a:pPr lvl="1"/>
            <a:r>
              <a:rPr lang="en-US" sz="2400" dirty="0" smtClean="0"/>
              <a:t>More fatalities</a:t>
            </a:r>
          </a:p>
        </p:txBody>
      </p:sp>
      <p:pic>
        <p:nvPicPr>
          <p:cNvPr id="3" name="Picture 2" title="Sleep CMV dri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60" y="3931920"/>
            <a:ext cx="3291840" cy="219456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nSpc>
                <a:spcPts val="4575"/>
              </a:lnSpc>
            </a:pPr>
            <a:r>
              <a:rPr lang="en-US" dirty="0" smtClean="0">
                <a:solidFill>
                  <a:schemeClr val="bg1"/>
                </a:solidFill>
              </a:rPr>
              <a:t>OSA Impacts Mental Performance,</a:t>
            </a:r>
            <a:br>
              <a:rPr lang="en-US" dirty="0" smtClean="0">
                <a:solidFill>
                  <a:schemeClr val="bg1"/>
                </a:solidFill>
              </a:rPr>
            </a:br>
            <a:r>
              <a:rPr lang="en-US" dirty="0" smtClean="0">
                <a:solidFill>
                  <a:schemeClr val="bg1"/>
                </a:solidFill>
              </a:rPr>
              <a:t>Safety, Health &amp; Quality of Life</a:t>
            </a:r>
          </a:p>
        </p:txBody>
      </p:sp>
      <p:sp>
        <p:nvSpPr>
          <p:cNvPr id="31747" name="Rectangle 5"/>
          <p:cNvSpPr>
            <a:spLocks noChangeArrowheads="1"/>
          </p:cNvSpPr>
          <p:nvPr/>
        </p:nvSpPr>
        <p:spPr bwMode="auto">
          <a:xfrm>
            <a:off x="3527425" y="5791200"/>
            <a:ext cx="2447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t>© ResMed 2011   Used with Permission</a:t>
            </a:r>
          </a:p>
        </p:txBody>
      </p:sp>
      <p:pic>
        <p:nvPicPr>
          <p:cNvPr id="7" name="segment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education.jpg" title="Education is an important element of a sleep disorders management progra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24000"/>
            <a:ext cx="24384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p:cNvSpPr>
            <a:spLocks noGrp="1"/>
          </p:cNvSpPr>
          <p:nvPr>
            <p:ph type="title"/>
          </p:nvPr>
        </p:nvSpPr>
        <p:spPr>
          <a:xfrm>
            <a:off x="471488" y="304800"/>
            <a:ext cx="8229600" cy="1143000"/>
          </a:xfrm>
        </p:spPr>
        <p:txBody>
          <a:bodyPr/>
          <a:lstStyle/>
          <a:p>
            <a:r>
              <a:rPr lang="en-US" dirty="0" smtClean="0">
                <a:solidFill>
                  <a:schemeClr val="bg1"/>
                </a:solidFill>
              </a:rPr>
              <a:t>Importance of Managing Sleep Disorders (1 of 2)</a:t>
            </a:r>
            <a:endParaRPr lang="en-US" dirty="0" smtClean="0"/>
          </a:p>
        </p:txBody>
      </p:sp>
      <p:sp>
        <p:nvSpPr>
          <p:cNvPr id="32772" name="Content Placeholder 2"/>
          <p:cNvSpPr>
            <a:spLocks noGrp="1"/>
          </p:cNvSpPr>
          <p:nvPr>
            <p:ph idx="1"/>
          </p:nvPr>
        </p:nvSpPr>
        <p:spPr>
          <a:xfrm>
            <a:off x="457200" y="1676400"/>
            <a:ext cx="8229600" cy="4562475"/>
          </a:xfrm>
        </p:spPr>
        <p:txBody>
          <a:bodyPr/>
          <a:lstStyle/>
          <a:p>
            <a:r>
              <a:rPr lang="en-US" dirty="0" smtClean="0"/>
              <a:t>Education</a:t>
            </a:r>
          </a:p>
          <a:p>
            <a:pPr lvl="1"/>
            <a:r>
              <a:rPr lang="en-US" sz="2400" dirty="0" smtClean="0"/>
              <a:t>Key for gaining driver cooperation and                   acceptance of the program</a:t>
            </a:r>
          </a:p>
          <a:p>
            <a:r>
              <a:rPr lang="en-US" dirty="0" smtClean="0"/>
              <a:t>Screening</a:t>
            </a:r>
          </a:p>
          <a:p>
            <a:pPr lvl="1"/>
            <a:r>
              <a:rPr lang="en-US" sz="2400" dirty="0" smtClean="0"/>
              <a:t>Validated screening tools useful in the general population may not be appropriate for the motor carrier industry</a:t>
            </a:r>
          </a:p>
          <a:p>
            <a:r>
              <a:rPr lang="en-US" dirty="0" smtClean="0"/>
              <a:t>Testing</a:t>
            </a:r>
          </a:p>
          <a:p>
            <a:pPr lvl="1"/>
            <a:r>
              <a:rPr lang="en-US" sz="2400" dirty="0" smtClean="0"/>
              <a:t>Convenient, accurate testing for sleep disorders is critical for minimizing time away from work</a:t>
            </a:r>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solidFill>
                  <a:schemeClr val="bg1"/>
                </a:solidFill>
              </a:rPr>
              <a:t>Importance of Managing Sleep Disorders (2 of 2)</a:t>
            </a:r>
          </a:p>
        </p:txBody>
      </p:sp>
      <p:sp>
        <p:nvSpPr>
          <p:cNvPr id="33795" name="Content Placeholder 2"/>
          <p:cNvSpPr>
            <a:spLocks noGrp="1"/>
          </p:cNvSpPr>
          <p:nvPr>
            <p:ph idx="1"/>
          </p:nvPr>
        </p:nvSpPr>
        <p:spPr>
          <a:xfrm>
            <a:off x="381000" y="1447800"/>
            <a:ext cx="8229600" cy="4525963"/>
          </a:xfrm>
        </p:spPr>
        <p:txBody>
          <a:bodyPr/>
          <a:lstStyle/>
          <a:p>
            <a:r>
              <a:rPr lang="en-US" dirty="0" smtClean="0"/>
              <a:t>Diagnosis</a:t>
            </a:r>
          </a:p>
          <a:p>
            <a:pPr lvl="1"/>
            <a:r>
              <a:rPr lang="en-US" sz="2000" dirty="0" smtClean="0"/>
              <a:t>Timely interpretation and reporting of diagnosis                        and sleep test results is important</a:t>
            </a:r>
          </a:p>
          <a:p>
            <a:r>
              <a:rPr lang="en-US" dirty="0" smtClean="0"/>
              <a:t>Treatment</a:t>
            </a:r>
          </a:p>
          <a:p>
            <a:pPr lvl="1"/>
            <a:r>
              <a:rPr lang="en-US" sz="2000" dirty="0" smtClean="0"/>
              <a:t>A driver diagnosed with OSA should not operate </a:t>
            </a:r>
            <a:r>
              <a:rPr lang="en-US" sz="2000" dirty="0"/>
              <a:t>a commercial motor vehicle (CMV) </a:t>
            </a:r>
            <a:r>
              <a:rPr lang="en-US" sz="2000" dirty="0" smtClean="0"/>
              <a:t>unless he/she is being treated for OSA and/or is determined by a qualified medical examiner fit to operate a CMV</a:t>
            </a:r>
          </a:p>
          <a:p>
            <a:r>
              <a:rPr lang="en-US" dirty="0" smtClean="0"/>
              <a:t>Monitoring</a:t>
            </a:r>
          </a:p>
          <a:p>
            <a:pPr lvl="1"/>
            <a:r>
              <a:rPr lang="en-US" sz="2000" dirty="0" smtClean="0"/>
              <a:t>The medical examiner may return the driver to                                               CMV operations for treatment and compliance                         monitoring and follow-up</a:t>
            </a:r>
          </a:p>
          <a:p>
            <a:pPr lvl="1"/>
            <a:r>
              <a:rPr lang="en-US" sz="2000" dirty="0" smtClean="0"/>
              <a:t>Treatment monitoring technologies</a:t>
            </a:r>
          </a:p>
        </p:txBody>
      </p:sp>
      <p:pic>
        <p:nvPicPr>
          <p:cNvPr id="33796" name="Picture 7" descr="22230 S8 ResTraxx GSM Module" title="Sleep disorders treatment is an important element of a sleep disorders management pr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06014"/>
            <a:ext cx="163671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7"/>
          <p:cNvSpPr>
            <a:spLocks noChangeArrowheads="1"/>
          </p:cNvSpPr>
          <p:nvPr/>
        </p:nvSpPr>
        <p:spPr bwMode="auto">
          <a:xfrm>
            <a:off x="6629400" y="6103144"/>
            <a:ext cx="2514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i="1" dirty="0"/>
              <a:t>© </a:t>
            </a:r>
            <a:r>
              <a:rPr lang="en-US" sz="1000" i="1" dirty="0" err="1"/>
              <a:t>ResMed</a:t>
            </a:r>
            <a:r>
              <a:rPr lang="en-US" sz="1000" i="1" dirty="0"/>
              <a:t> 2011 Used with Permission</a:t>
            </a:r>
          </a:p>
        </p:txBody>
      </p:sp>
      <p:pic>
        <p:nvPicPr>
          <p:cNvPr id="33798" name="Picture 6" descr="diagnosis.jpg" title="Sleep disorders treatment is an important element of a sleep disorders management progra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575100"/>
            <a:ext cx="2070100" cy="164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Learn and lead.jpg" title="Learn and l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362200"/>
            <a:ext cx="2286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p:txBody>
          <a:bodyPr/>
          <a:lstStyle/>
          <a:p>
            <a:r>
              <a:rPr lang="en-US" sz="4200" dirty="0" smtClean="0">
                <a:solidFill>
                  <a:schemeClr val="bg1"/>
                </a:solidFill>
              </a:rPr>
              <a:t>Examples of Legal Risk Management Strategies (1 of 2)</a:t>
            </a:r>
          </a:p>
        </p:txBody>
      </p:sp>
      <p:sp>
        <p:nvSpPr>
          <p:cNvPr id="37892" name="Content Placeholder 2"/>
          <p:cNvSpPr>
            <a:spLocks noGrp="1"/>
          </p:cNvSpPr>
          <p:nvPr>
            <p:ph idx="1"/>
          </p:nvPr>
        </p:nvSpPr>
        <p:spPr/>
        <p:txBody>
          <a:bodyPr/>
          <a:lstStyle/>
          <a:p>
            <a:r>
              <a:rPr lang="en-US" sz="2800" b="1" dirty="0" smtClean="0"/>
              <a:t>Carrier policies: </a:t>
            </a:r>
            <a:r>
              <a:rPr lang="en-US" sz="2800" dirty="0" smtClean="0"/>
              <a:t>Develop</a:t>
            </a:r>
            <a:r>
              <a:rPr lang="en-US" sz="2800" b="1" dirty="0" smtClean="0"/>
              <a:t> </a:t>
            </a:r>
            <a:r>
              <a:rPr lang="en-US" sz="2800" dirty="0" smtClean="0"/>
              <a:t>policies and procedures, consistent with federal regulatory rules and recommendations</a:t>
            </a:r>
          </a:p>
          <a:p>
            <a:r>
              <a:rPr lang="en-US" sz="2800" b="1" dirty="0" smtClean="0"/>
              <a:t>Education: </a:t>
            </a:r>
            <a:r>
              <a:rPr lang="en-US" sz="2800" dirty="0" smtClean="0"/>
              <a:t>Educate managers </a:t>
            </a:r>
          </a:p>
          <a:p>
            <a:pPr lvl="1"/>
            <a:r>
              <a:rPr lang="en-US" sz="2400" dirty="0" smtClean="0"/>
              <a:t>Driver fatigue and drowsiness</a:t>
            </a:r>
          </a:p>
          <a:p>
            <a:pPr lvl="1"/>
            <a:r>
              <a:rPr lang="en-US" sz="2400" dirty="0" smtClean="0"/>
              <a:t>Implications for driver safety and health</a:t>
            </a:r>
          </a:p>
          <a:p>
            <a:pPr lvl="1"/>
            <a:r>
              <a:rPr lang="en-US" sz="2400" dirty="0" smtClean="0"/>
              <a:t>Strategies that promote a positive safety culture</a:t>
            </a:r>
          </a:p>
          <a:p>
            <a:r>
              <a:rPr lang="en-US" sz="2800" b="1" dirty="0" smtClean="0"/>
              <a:t>Documentation:</a:t>
            </a:r>
            <a:r>
              <a:rPr lang="en-US" sz="2800" dirty="0" smtClean="0"/>
              <a:t> Maintain accurate and up-to-date documentation showing consistent implementation of your FMP</a:t>
            </a:r>
          </a:p>
          <a:p>
            <a:pPr lvl="1"/>
            <a:endParaRPr lang="en-US" sz="24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megaphone.jpg" title="Communication is ke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905000"/>
            <a:ext cx="1676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1"/>
          <p:cNvSpPr>
            <a:spLocks noGrp="1"/>
          </p:cNvSpPr>
          <p:nvPr>
            <p:ph type="title"/>
          </p:nvPr>
        </p:nvSpPr>
        <p:spPr/>
        <p:txBody>
          <a:bodyPr/>
          <a:lstStyle/>
          <a:p>
            <a:r>
              <a:rPr lang="en-US" sz="4000" dirty="0" smtClean="0">
                <a:solidFill>
                  <a:schemeClr val="bg1"/>
                </a:solidFill>
              </a:rPr>
              <a:t>Examples of Legal Risk Management Strategies (2 of 2)</a:t>
            </a:r>
          </a:p>
        </p:txBody>
      </p:sp>
      <p:sp>
        <p:nvSpPr>
          <p:cNvPr id="38916" name="Content Placeholder 2"/>
          <p:cNvSpPr>
            <a:spLocks noGrp="1"/>
          </p:cNvSpPr>
          <p:nvPr>
            <p:ph idx="1"/>
          </p:nvPr>
        </p:nvSpPr>
        <p:spPr/>
        <p:txBody>
          <a:bodyPr/>
          <a:lstStyle/>
          <a:p>
            <a:r>
              <a:rPr lang="en-US" sz="2800" b="1" dirty="0" smtClean="0"/>
              <a:t>Communication: </a:t>
            </a:r>
            <a:r>
              <a:rPr lang="en-US" sz="2800" dirty="0" smtClean="0"/>
              <a:t>Maintain communication with drivers that have sleep disorders undergoing treatment</a:t>
            </a:r>
          </a:p>
          <a:p>
            <a:pPr lvl="1"/>
            <a:r>
              <a:rPr lang="en-US" sz="2400" dirty="0" smtClean="0"/>
              <a:t>Verify and document PAP compliance </a:t>
            </a:r>
          </a:p>
          <a:p>
            <a:pPr lvl="1"/>
            <a:r>
              <a:rPr lang="en-US" sz="2400" dirty="0" smtClean="0"/>
              <a:t>Remove any driver who fails to meet regulatory minimum requirements</a:t>
            </a:r>
          </a:p>
          <a:p>
            <a:r>
              <a:rPr lang="en-US" sz="2800" b="1" dirty="0" smtClean="0"/>
              <a:t>Confidentiality: </a:t>
            </a:r>
            <a:r>
              <a:rPr lang="en-US" sz="2800" dirty="0" smtClean="0"/>
              <a:t>Maintain confidentiality of driver health records</a:t>
            </a:r>
          </a:p>
          <a:p>
            <a:r>
              <a:rPr lang="en-US" sz="2800" b="1" dirty="0" smtClean="0"/>
              <a:t>Consultation: </a:t>
            </a:r>
            <a:r>
              <a:rPr lang="en-US" sz="2800" dirty="0" smtClean="0"/>
              <a:t>Regularly consult with carrier legal counsel on all related policies, procedures, and practices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solidFill>
                  <a:schemeClr val="bg1"/>
                </a:solidFill>
              </a:rPr>
              <a:t>Return-On-Investment</a:t>
            </a:r>
          </a:p>
        </p:txBody>
      </p:sp>
      <p:sp>
        <p:nvSpPr>
          <p:cNvPr id="34819" name="Content Placeholder 2"/>
          <p:cNvSpPr>
            <a:spLocks noGrp="1"/>
          </p:cNvSpPr>
          <p:nvPr>
            <p:ph idx="1"/>
          </p:nvPr>
        </p:nvSpPr>
        <p:spPr/>
        <p:txBody>
          <a:bodyPr/>
          <a:lstStyle/>
          <a:p>
            <a:r>
              <a:rPr lang="en-US" sz="2800" dirty="0" smtClean="0"/>
              <a:t>Schneider National Inc. (SNI) implemented an OSA program for drivers in early 2006</a:t>
            </a:r>
          </a:p>
          <a:p>
            <a:r>
              <a:rPr lang="en-US" sz="2800" dirty="0" smtClean="0"/>
              <a:t>Preliminary report showed a significant return on investment:</a:t>
            </a:r>
          </a:p>
          <a:p>
            <a:pPr lvl="1"/>
            <a:r>
              <a:rPr lang="en-US" sz="2400" dirty="0" smtClean="0"/>
              <a:t>Significant savings on medical costs for diagnosed and treated drivers</a:t>
            </a:r>
          </a:p>
          <a:p>
            <a:pPr lvl="1"/>
            <a:r>
              <a:rPr lang="en-US" sz="2400" dirty="0" smtClean="0"/>
              <a:t>73% reduction in preventable crashes among              drivers treated for OSA</a:t>
            </a:r>
          </a:p>
          <a:p>
            <a:pPr lvl="1"/>
            <a:r>
              <a:rPr lang="en-US" sz="2400" dirty="0" smtClean="0"/>
              <a:t>Retention rate of treated OSA drivers was                           2.3 times greater than for all company drivers</a:t>
            </a:r>
          </a:p>
        </p:txBody>
      </p:sp>
      <p:pic>
        <p:nvPicPr>
          <p:cNvPr id="34820" name="Picture 4" descr="ROI.jpg" title="Schneider National Inc. reported a significant return on investment after initiating a company-wide sleep apnea program for their CMV driv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5488" y="4191000"/>
            <a:ext cx="19097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hecklist.jpg" title="Checklist of objectives for Modul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343400"/>
            <a:ext cx="22161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p:txBody>
          <a:bodyPr/>
          <a:lstStyle/>
          <a:p>
            <a:r>
              <a:rPr lang="en-US" smtClean="0">
                <a:solidFill>
                  <a:schemeClr val="bg1"/>
                </a:solidFill>
              </a:rPr>
              <a:t>Module 7 Overview</a:t>
            </a:r>
          </a:p>
        </p:txBody>
      </p:sp>
      <p:sp>
        <p:nvSpPr>
          <p:cNvPr id="10244" name="Content Placeholder 2"/>
          <p:cNvSpPr>
            <a:spLocks noGrp="1"/>
          </p:cNvSpPr>
          <p:nvPr>
            <p:ph idx="1"/>
          </p:nvPr>
        </p:nvSpPr>
        <p:spPr/>
        <p:txBody>
          <a:bodyPr/>
          <a:lstStyle/>
          <a:p>
            <a:r>
              <a:rPr lang="en-US" sz="2400" dirty="0" smtClean="0"/>
              <a:t>Introduction to sleep disorders</a:t>
            </a:r>
          </a:p>
          <a:p>
            <a:r>
              <a:rPr lang="en-US" sz="2400" dirty="0" smtClean="0"/>
              <a:t>Corporate responsibilities and roles in identifying, treating and managing sleep disorders</a:t>
            </a:r>
          </a:p>
          <a:p>
            <a:r>
              <a:rPr lang="en-US" sz="2400" dirty="0" smtClean="0"/>
              <a:t>Step-by-step guide to developing and implementing a sleep disorders management program</a:t>
            </a:r>
          </a:p>
          <a:p>
            <a:r>
              <a:rPr lang="en-US" sz="2400" dirty="0" smtClean="0"/>
              <a:t>Strategies for providing driver support and encouragement</a:t>
            </a:r>
          </a:p>
          <a:p>
            <a:r>
              <a:rPr lang="en-US" sz="2400" dirty="0" smtClean="0"/>
              <a:t>Review and Summary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81000" y="274638"/>
            <a:ext cx="8382000" cy="1143000"/>
          </a:xfrm>
        </p:spPr>
        <p:txBody>
          <a:bodyPr/>
          <a:lstStyle/>
          <a:p>
            <a:r>
              <a:rPr lang="en-US" sz="4200" dirty="0" smtClean="0">
                <a:solidFill>
                  <a:schemeClr val="bg1"/>
                </a:solidFill>
              </a:rPr>
              <a:t>Potential Legal Liability Issues (1 of 2)</a:t>
            </a:r>
          </a:p>
        </p:txBody>
      </p:sp>
      <p:sp>
        <p:nvSpPr>
          <p:cNvPr id="35843" name="Content Placeholder 2"/>
          <p:cNvSpPr>
            <a:spLocks noGrp="1"/>
          </p:cNvSpPr>
          <p:nvPr>
            <p:ph idx="1"/>
          </p:nvPr>
        </p:nvSpPr>
        <p:spPr/>
        <p:txBody>
          <a:bodyPr/>
          <a:lstStyle/>
          <a:p>
            <a:r>
              <a:rPr lang="en-US" sz="2800" dirty="0" smtClean="0"/>
              <a:t>Motor carriers that implement a sleep disorders program may have some legal risks                           and responsibilities</a:t>
            </a:r>
          </a:p>
          <a:p>
            <a:pPr lvl="1"/>
            <a:r>
              <a:rPr lang="en-US" sz="2400" dirty="0" smtClean="0"/>
              <a:t>Currently no federal mandates                                     requiring carriers to screen, test,                                       treat, and monitor drivers with OSA</a:t>
            </a:r>
          </a:p>
          <a:p>
            <a:pPr lvl="1"/>
            <a:r>
              <a:rPr lang="en-US" sz="2400" dirty="0"/>
              <a:t>Motor carrier may not require or permit a driver to operate a CMV if the driver has a condition — including </a:t>
            </a:r>
            <a:r>
              <a:rPr lang="en-US" sz="2400" dirty="0" smtClean="0"/>
              <a:t>OSA— </a:t>
            </a:r>
            <a:r>
              <a:rPr lang="en-US" sz="2400" dirty="0"/>
              <a:t>that would affect his or her ability to safely operate the vehicle</a:t>
            </a:r>
          </a:p>
          <a:p>
            <a:pPr lvl="1"/>
            <a:r>
              <a:rPr lang="en-US" sz="2400" dirty="0" smtClean="0"/>
              <a:t>Successfully treated drivers may regain their “medically-qualified-to-drive” status</a:t>
            </a:r>
          </a:p>
        </p:txBody>
      </p:sp>
      <p:pic>
        <p:nvPicPr>
          <p:cNvPr id="35844" name="Picture 4" descr="legal issues.jpg" title="Motor carriers should employ management strategies to avoid legal risk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57400"/>
            <a:ext cx="235426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81000" y="274638"/>
            <a:ext cx="8382000" cy="1143000"/>
          </a:xfrm>
        </p:spPr>
        <p:txBody>
          <a:bodyPr/>
          <a:lstStyle/>
          <a:p>
            <a:r>
              <a:rPr lang="en-US" sz="4200" dirty="0" smtClean="0">
                <a:solidFill>
                  <a:schemeClr val="bg1"/>
                </a:solidFill>
              </a:rPr>
              <a:t>Potential Legal Liability Issues (2 of 2)</a:t>
            </a:r>
            <a:endParaRPr lang="en-US" sz="4200" dirty="0" smtClean="0"/>
          </a:p>
        </p:txBody>
      </p:sp>
      <p:sp>
        <p:nvSpPr>
          <p:cNvPr id="36867" name="Content Placeholder 2"/>
          <p:cNvSpPr>
            <a:spLocks noGrp="1"/>
          </p:cNvSpPr>
          <p:nvPr>
            <p:ph idx="1"/>
          </p:nvPr>
        </p:nvSpPr>
        <p:spPr/>
        <p:txBody>
          <a:bodyPr/>
          <a:lstStyle/>
          <a:p>
            <a:r>
              <a:rPr lang="en-US" sz="2800" dirty="0" smtClean="0"/>
              <a:t>Crashes involving a driver with OSA-example claims and litigation:</a:t>
            </a:r>
          </a:p>
          <a:p>
            <a:pPr lvl="1"/>
            <a:r>
              <a:rPr lang="en-US" sz="2400" dirty="0" smtClean="0"/>
              <a:t>Carrier should have known the driver had a sleep disorder </a:t>
            </a:r>
          </a:p>
          <a:p>
            <a:pPr lvl="2"/>
            <a:r>
              <a:rPr lang="en-US" sz="2000" dirty="0" smtClean="0"/>
              <a:t>Evidence: driver medical examination reports, carrier health records, reports of witnessed EDS in the workplace, etc.</a:t>
            </a:r>
          </a:p>
          <a:p>
            <a:pPr lvl="1"/>
            <a:r>
              <a:rPr lang="en-US" sz="2400" dirty="0" smtClean="0"/>
              <a:t>Carrier did not monitor and follow-up with a driver with OSA who was prescribed PAP treatment </a:t>
            </a:r>
          </a:p>
          <a:p>
            <a:pPr lvl="2"/>
            <a:r>
              <a:rPr lang="en-US" sz="2000" dirty="0" smtClean="0"/>
              <a:t>Evidence: driver logs, electronic treatment records, etc.</a:t>
            </a:r>
          </a:p>
          <a:p>
            <a:pPr lvl="1"/>
            <a:r>
              <a:rPr lang="en-US" sz="2400" dirty="0" smtClean="0"/>
              <a:t>Carrier’s Fatigue Management Program (FMP) was inappropriate, incomplete, or not implemented</a:t>
            </a:r>
          </a:p>
          <a:p>
            <a:pPr lvl="2"/>
            <a:r>
              <a:rPr lang="en-US" sz="2000" dirty="0" smtClean="0"/>
              <a:t>Evidence: carrier records, driver logs, employee testimonials</a:t>
            </a:r>
          </a:p>
          <a:p>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p:txBody>
          <a:bodyPr/>
          <a:lstStyle/>
          <a:p>
            <a:r>
              <a:rPr lang="en-US" sz="3600" dirty="0" smtClean="0">
                <a:solidFill>
                  <a:schemeClr val="bg1"/>
                </a:solidFill>
              </a:rPr>
              <a:t>Current U.S Regulations </a:t>
            </a:r>
            <a:br>
              <a:rPr lang="en-US" sz="3600" dirty="0" smtClean="0">
                <a:solidFill>
                  <a:schemeClr val="bg1"/>
                </a:solidFill>
              </a:rPr>
            </a:br>
            <a:r>
              <a:rPr lang="en-US" sz="3600" dirty="0" smtClean="0">
                <a:solidFill>
                  <a:schemeClr val="bg1"/>
                </a:solidFill>
              </a:rPr>
              <a:t>Regarding OSA and Commercial Drivers</a:t>
            </a:r>
          </a:p>
        </p:txBody>
      </p:sp>
      <p:sp>
        <p:nvSpPr>
          <p:cNvPr id="39940" name="Content Placeholder 2"/>
          <p:cNvSpPr>
            <a:spLocks noGrp="1"/>
          </p:cNvSpPr>
          <p:nvPr>
            <p:ph idx="1"/>
          </p:nvPr>
        </p:nvSpPr>
        <p:spPr>
          <a:xfrm>
            <a:off x="457200" y="1474787"/>
            <a:ext cx="8229600" cy="4525963"/>
          </a:xfrm>
        </p:spPr>
        <p:txBody>
          <a:bodyPr/>
          <a:lstStyle/>
          <a:p>
            <a:r>
              <a:rPr lang="en-US" sz="3000" dirty="0" smtClean="0"/>
              <a:t>Federal Motor Carrier Safety Administration (FMCSA)</a:t>
            </a:r>
          </a:p>
          <a:p>
            <a:pPr lvl="1"/>
            <a:r>
              <a:rPr lang="en-US" sz="2400" dirty="0" smtClean="0"/>
              <a:t>Drivers with a medical history or diagnosis of any condition likely to interfere with ability to drive safely are not qualified to operate a CMV</a:t>
            </a:r>
          </a:p>
          <a:p>
            <a:pPr lvl="1"/>
            <a:r>
              <a:rPr lang="en-US" sz="2400" dirty="0" smtClean="0"/>
              <a:t>Drivers newly diagnosed with OSA, and/or their doctor, should expect to consult with a medical qualifying examiner and the treating specialist to determine fitness to operate a CMV</a:t>
            </a:r>
          </a:p>
          <a:p>
            <a:pPr lvl="1"/>
            <a:r>
              <a:rPr lang="en-US" sz="2400" dirty="0" smtClean="0"/>
              <a:t>Moderate or severe OSA may disqualify a driver until successful OSA treatment is demonstrated to the certifying medical examiner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nSpc>
                <a:spcPts val="4575"/>
              </a:lnSpc>
            </a:pPr>
            <a:r>
              <a:rPr lang="en-US" dirty="0" smtClean="0">
                <a:solidFill>
                  <a:schemeClr val="bg1"/>
                </a:solidFill>
              </a:rPr>
              <a:t>Current Canadian Initiatives </a:t>
            </a:r>
            <a:br>
              <a:rPr lang="en-US" dirty="0" smtClean="0">
                <a:solidFill>
                  <a:schemeClr val="bg1"/>
                </a:solidFill>
              </a:rPr>
            </a:br>
            <a:r>
              <a:rPr lang="en-US" dirty="0" smtClean="0">
                <a:solidFill>
                  <a:schemeClr val="bg1"/>
                </a:solidFill>
              </a:rPr>
              <a:t>Regarding OSA and CMV Drivers</a:t>
            </a:r>
          </a:p>
        </p:txBody>
      </p:sp>
      <p:sp>
        <p:nvSpPr>
          <p:cNvPr id="40963" name="Content Placeholder 2"/>
          <p:cNvSpPr>
            <a:spLocks noGrp="1"/>
          </p:cNvSpPr>
          <p:nvPr>
            <p:ph idx="1"/>
          </p:nvPr>
        </p:nvSpPr>
        <p:spPr>
          <a:xfrm>
            <a:off x="457200" y="1524000"/>
            <a:ext cx="8305800" cy="4525963"/>
          </a:xfrm>
        </p:spPr>
        <p:txBody>
          <a:bodyPr/>
          <a:lstStyle/>
          <a:p>
            <a:r>
              <a:rPr lang="en-US" sz="2800" dirty="0" smtClean="0"/>
              <a:t>Canadian Council of Motor Transport Administrators (CCMTA)</a:t>
            </a:r>
          </a:p>
          <a:p>
            <a:pPr lvl="1"/>
            <a:r>
              <a:rPr lang="en-US" sz="2400" dirty="0" smtClean="0"/>
              <a:t>During driver medical assessment for fitness, it is essential for examining physician to screen for sleep disorders</a:t>
            </a:r>
          </a:p>
          <a:p>
            <a:pPr lvl="1"/>
            <a:r>
              <a:rPr lang="en-US" sz="2400" dirty="0" smtClean="0"/>
              <a:t>Drivers may operate any class of vehicle under the following conditions</a:t>
            </a:r>
          </a:p>
          <a:p>
            <a:pPr lvl="2"/>
            <a:r>
              <a:rPr lang="en-US" sz="2000" dirty="0" smtClean="0"/>
              <a:t>Has untreated OSA with an Apnea Hypopnea Index (AHI) &lt;20 and has no EDS, or</a:t>
            </a:r>
          </a:p>
          <a:p>
            <a:pPr lvl="2"/>
            <a:r>
              <a:rPr lang="en-US" sz="2000" dirty="0" smtClean="0"/>
              <a:t>Has OSA that is treated successfully</a:t>
            </a:r>
          </a:p>
          <a:p>
            <a:pPr lvl="1"/>
            <a:r>
              <a:rPr lang="en-US" sz="2400" dirty="0" smtClean="0"/>
              <a:t>Drivers may not operate any class of vehicle if they have experienced a crash associated with falling asleep until the sleep disorder has been treated successfully</a:t>
            </a:r>
          </a:p>
          <a:p>
            <a:endParaRPr lang="en-US" dirty="0" smtClean="0"/>
          </a:p>
        </p:txBody>
      </p:sp>
      <p:pic>
        <p:nvPicPr>
          <p:cNvPr id="40964" name="Picture 6" descr="http://www.ccmta.ca/english/images/ba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025" y="6269037"/>
            <a:ext cx="44958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a:solidFill>
                  <a:schemeClr val="bg1"/>
                </a:solidFill>
              </a:rPr>
              <a:t>Lesson Quiz</a:t>
            </a:r>
            <a:endParaRPr lang="en-US" dirty="0" smtClean="0">
              <a:solidFill>
                <a:schemeClr val="bg1"/>
              </a:solidFill>
            </a:endParaRPr>
          </a:p>
        </p:txBody>
      </p:sp>
      <p:sp>
        <p:nvSpPr>
          <p:cNvPr id="41987" name="Content Placeholder 1"/>
          <p:cNvSpPr>
            <a:spLocks noGrp="1"/>
          </p:cNvSpPr>
          <p:nvPr>
            <p:ph idx="1"/>
          </p:nvPr>
        </p:nvSpPr>
        <p:spPr>
          <a:xfrm>
            <a:off x="304800" y="1600200"/>
            <a:ext cx="8534400" cy="4525963"/>
          </a:xfrm>
        </p:spPr>
        <p:txBody>
          <a:bodyPr/>
          <a:lstStyle/>
          <a:p>
            <a:pPr marL="514350" indent="-514350">
              <a:buFont typeface="Calibri" pitchFamily="34" charset="0"/>
              <a:buAutoNum type="arabicPeriod"/>
            </a:pPr>
            <a:r>
              <a:rPr lang="en-US" dirty="0" smtClean="0"/>
              <a:t>Choose the negative health implication(s) of OSA</a:t>
            </a:r>
          </a:p>
          <a:p>
            <a:pPr marL="914400" lvl="1" indent="-514350">
              <a:buFont typeface="Calibri" pitchFamily="34" charset="0"/>
              <a:buAutoNum type="alphaLcPeriod"/>
            </a:pPr>
            <a:r>
              <a:rPr lang="en-US" dirty="0" smtClean="0"/>
              <a:t>Obesity</a:t>
            </a:r>
            <a:endParaRPr lang="en-US" sz="2000" dirty="0" smtClean="0"/>
          </a:p>
          <a:p>
            <a:pPr marL="914400" lvl="1" indent="-514350">
              <a:buFont typeface="Calibri" pitchFamily="34" charset="0"/>
              <a:buAutoNum type="alphaLcPeriod"/>
            </a:pPr>
            <a:r>
              <a:rPr lang="en-US" dirty="0"/>
              <a:t>C</a:t>
            </a:r>
            <a:r>
              <a:rPr lang="en-US" dirty="0" smtClean="0"/>
              <a:t>ardiovascular disease</a:t>
            </a:r>
            <a:endParaRPr lang="en-US" sz="2400" dirty="0" smtClean="0"/>
          </a:p>
          <a:p>
            <a:pPr marL="914400" lvl="1" indent="-514350">
              <a:buFont typeface="Calibri" pitchFamily="34" charset="0"/>
              <a:buAutoNum type="alphaLcPeriod"/>
            </a:pPr>
            <a:r>
              <a:rPr lang="en-US" dirty="0"/>
              <a:t>M</a:t>
            </a:r>
            <a:r>
              <a:rPr lang="en-US" dirty="0" smtClean="0"/>
              <a:t>etabolic diseases</a:t>
            </a:r>
            <a:endParaRPr lang="en-US" sz="2400" dirty="0" smtClean="0"/>
          </a:p>
          <a:p>
            <a:pPr marL="914400" lvl="1" indent="-514350">
              <a:buFont typeface="Calibri" pitchFamily="34" charset="0"/>
              <a:buAutoNum type="alphaLcPeriod"/>
            </a:pPr>
            <a:r>
              <a:rPr lang="en-US" dirty="0"/>
              <a:t>P</a:t>
            </a:r>
            <a:r>
              <a:rPr lang="en-US" dirty="0" smtClean="0"/>
              <a:t>oor quality of life</a:t>
            </a:r>
            <a:endParaRPr lang="en-US" sz="2400" dirty="0" smtClean="0"/>
          </a:p>
          <a:p>
            <a:pPr marL="914400" lvl="1" indent="-514350">
              <a:buFont typeface="Calibri" pitchFamily="34" charset="0"/>
              <a:buAutoNum type="alphaLcPeriod"/>
            </a:pPr>
            <a:r>
              <a:rPr lang="en-US" dirty="0"/>
              <a:t>C</a:t>
            </a:r>
            <a:r>
              <a:rPr lang="en-US" dirty="0" smtClean="0"/>
              <a:t>linical depression</a:t>
            </a:r>
            <a:endParaRPr lang="en-US" sz="2400" dirty="0" smtClean="0"/>
          </a:p>
          <a:p>
            <a:pPr marL="914400" lvl="1" indent="-514350">
              <a:buFont typeface="Calibri" pitchFamily="34" charset="0"/>
              <a:buAutoNum type="alphaLcPeriod"/>
            </a:pPr>
            <a:r>
              <a:rPr lang="en-US" dirty="0" smtClean="0"/>
              <a:t>Impotence</a:t>
            </a:r>
            <a:endParaRPr lang="en-US" sz="2400" dirty="0" smtClean="0"/>
          </a:p>
          <a:p>
            <a:pPr marL="914400" lvl="1" indent="-514350">
              <a:buFont typeface="Calibri" pitchFamily="34" charset="0"/>
              <a:buAutoNum type="alphaLcPeriod"/>
            </a:pPr>
            <a:r>
              <a:rPr lang="en-US" dirty="0" smtClean="0"/>
              <a:t>a, b and c</a:t>
            </a:r>
            <a:endParaRPr lang="en-US" sz="2400" dirty="0" smtClean="0"/>
          </a:p>
          <a:p>
            <a:pPr marL="914400" lvl="1" indent="-514350">
              <a:buFont typeface="Calibri" pitchFamily="34" charset="0"/>
              <a:buAutoNum type="alphaLcPeriod"/>
            </a:pPr>
            <a:r>
              <a:rPr lang="en-US" dirty="0" smtClean="0"/>
              <a:t>All of the above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a:solidFill>
                  <a:schemeClr val="bg1"/>
                </a:solidFill>
              </a:rPr>
              <a:t>Lesson Quiz</a:t>
            </a:r>
            <a:endParaRPr lang="en-US" dirty="0" smtClean="0"/>
          </a:p>
        </p:txBody>
      </p:sp>
      <p:sp>
        <p:nvSpPr>
          <p:cNvPr id="3" name="Content Placeholder 2"/>
          <p:cNvSpPr>
            <a:spLocks noGrp="1"/>
          </p:cNvSpPr>
          <p:nvPr>
            <p:ph idx="1"/>
          </p:nvPr>
        </p:nvSpPr>
        <p:spPr/>
        <p:txBody>
          <a:bodyPr/>
          <a:lstStyle/>
          <a:p>
            <a:pPr marL="514350" indent="-514350">
              <a:buFont typeface="Arial" charset="0"/>
              <a:buAutoNum type="arabicPeriod" startAt="2"/>
              <a:defRPr/>
            </a:pPr>
            <a:r>
              <a:rPr lang="en-US" dirty="0" smtClean="0"/>
              <a:t>OSA is a known risk factor for which of the      following:</a:t>
            </a:r>
            <a:endParaRPr lang="en-US" sz="2800" dirty="0" smtClean="0"/>
          </a:p>
          <a:p>
            <a:pPr marL="914400" lvl="1" indent="-514350">
              <a:buFont typeface="Arial" charset="0"/>
              <a:buAutoNum type="alphaLcPeriod"/>
              <a:defRPr/>
            </a:pPr>
            <a:r>
              <a:rPr lang="en-US" dirty="0" smtClean="0"/>
              <a:t>High blood pressure</a:t>
            </a:r>
            <a:endParaRPr lang="en-US" sz="1600" dirty="0" smtClean="0"/>
          </a:p>
          <a:p>
            <a:pPr marL="914400" lvl="1" indent="-514350">
              <a:buFont typeface="Arial" charset="0"/>
              <a:buAutoNum type="alphaLcPeriod"/>
              <a:defRPr/>
            </a:pPr>
            <a:r>
              <a:rPr lang="en-US" dirty="0" smtClean="0"/>
              <a:t>Coronary artery disease</a:t>
            </a:r>
            <a:endParaRPr lang="en-US" sz="2400" dirty="0" smtClean="0"/>
          </a:p>
          <a:p>
            <a:pPr marL="914400" lvl="1" indent="-514350">
              <a:buFont typeface="Arial" charset="0"/>
              <a:buAutoNum type="alphaLcPeriod"/>
              <a:defRPr/>
            </a:pPr>
            <a:r>
              <a:rPr lang="en-US" dirty="0" smtClean="0"/>
              <a:t>Abnormal heart rhythms</a:t>
            </a:r>
            <a:endParaRPr lang="en-US" sz="2400" dirty="0" smtClean="0"/>
          </a:p>
          <a:p>
            <a:pPr marL="914400" lvl="1" indent="-514350">
              <a:buFont typeface="Arial" charset="0"/>
              <a:buAutoNum type="alphaLcPeriod"/>
              <a:defRPr/>
            </a:pPr>
            <a:r>
              <a:rPr lang="en-US" dirty="0" smtClean="0"/>
              <a:t>Stroke</a:t>
            </a:r>
            <a:endParaRPr lang="en-US" sz="2400" dirty="0" smtClean="0"/>
          </a:p>
          <a:p>
            <a:pPr marL="914400" lvl="1" indent="-514350">
              <a:buFont typeface="Arial" charset="0"/>
              <a:buAutoNum type="alphaLcPeriod"/>
              <a:defRPr/>
            </a:pPr>
            <a:r>
              <a:rPr lang="en-US" dirty="0" smtClean="0"/>
              <a:t>Good vision</a:t>
            </a:r>
            <a:endParaRPr lang="en-US" sz="2400" dirty="0" smtClean="0"/>
          </a:p>
          <a:p>
            <a:pPr marL="914400" lvl="1" indent="-514350">
              <a:buFont typeface="Arial" charset="0"/>
              <a:buAutoNum type="alphaLcPeriod"/>
              <a:defRPr/>
            </a:pPr>
            <a:r>
              <a:rPr lang="en-US" dirty="0" smtClean="0"/>
              <a:t>a, b, c, and d</a:t>
            </a:r>
            <a:endParaRPr lang="en-US" sz="2400" dirty="0" smtClean="0"/>
          </a:p>
          <a:p>
            <a:pPr marL="914400" lvl="1" indent="-514350">
              <a:buFont typeface="Arial" charset="0"/>
              <a:buAutoNum type="alphaLcPeriod"/>
              <a:defRPr/>
            </a:pPr>
            <a:r>
              <a:rPr lang="en-US" dirty="0" smtClean="0"/>
              <a:t>Both a and b</a:t>
            </a:r>
            <a:endParaRPr lang="en-US" sz="2400" dirty="0" smtClean="0"/>
          </a:p>
          <a:p>
            <a:pPr>
              <a:defRPr/>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solidFill>
                  <a:schemeClr val="bg1"/>
                </a:solidFill>
              </a:rPr>
              <a:t>Lesson Quiz</a:t>
            </a:r>
            <a:endParaRPr lang="en-US" dirty="0" smtClean="0"/>
          </a:p>
        </p:txBody>
      </p:sp>
      <p:sp>
        <p:nvSpPr>
          <p:cNvPr id="44035" name="Content Placeholder 2"/>
          <p:cNvSpPr>
            <a:spLocks noGrp="1"/>
          </p:cNvSpPr>
          <p:nvPr>
            <p:ph idx="1"/>
          </p:nvPr>
        </p:nvSpPr>
        <p:spPr/>
        <p:txBody>
          <a:bodyPr/>
          <a:lstStyle/>
          <a:p>
            <a:pPr>
              <a:buFont typeface="Arial" charset="0"/>
              <a:buNone/>
            </a:pPr>
            <a:r>
              <a:rPr lang="en-US" dirty="0" smtClean="0"/>
              <a:t>3. How does OSA influence cognitive function related to safety?</a:t>
            </a:r>
            <a:endParaRPr lang="en-US" sz="2800" dirty="0" smtClean="0"/>
          </a:p>
          <a:p>
            <a:pPr marL="914400" lvl="1" indent="-514350">
              <a:buFont typeface="Calibri" pitchFamily="34" charset="0"/>
              <a:buAutoNum type="alphaLcPeriod"/>
            </a:pPr>
            <a:r>
              <a:rPr lang="en-US" dirty="0" smtClean="0"/>
              <a:t>Impairs memory</a:t>
            </a:r>
            <a:endParaRPr lang="en-US" sz="2000" dirty="0" smtClean="0"/>
          </a:p>
          <a:p>
            <a:pPr marL="914400" lvl="1" indent="-514350">
              <a:buFont typeface="Calibri" pitchFamily="34" charset="0"/>
              <a:buAutoNum type="alphaLcPeriod"/>
            </a:pPr>
            <a:r>
              <a:rPr lang="en-US" dirty="0" smtClean="0"/>
              <a:t>Impairs attention and concentration</a:t>
            </a:r>
            <a:endParaRPr lang="en-US" sz="2000" dirty="0" smtClean="0"/>
          </a:p>
          <a:p>
            <a:pPr marL="914400" lvl="1" indent="-514350">
              <a:buFont typeface="Calibri" pitchFamily="34" charset="0"/>
              <a:buAutoNum type="alphaLcPeriod"/>
            </a:pPr>
            <a:r>
              <a:rPr lang="en-US" dirty="0" smtClean="0"/>
              <a:t>Impairs mental flexibility and problem solving ability</a:t>
            </a:r>
            <a:endParaRPr lang="en-US" sz="2400" dirty="0" smtClean="0"/>
          </a:p>
          <a:p>
            <a:pPr marL="914400" lvl="1" indent="-514350">
              <a:buFont typeface="Calibri" pitchFamily="34" charset="0"/>
              <a:buAutoNum type="alphaLcPeriod"/>
            </a:pPr>
            <a:r>
              <a:rPr lang="en-US" dirty="0" smtClean="0"/>
              <a:t>Impairs motor abilities</a:t>
            </a:r>
            <a:endParaRPr lang="en-US" sz="2400" dirty="0" smtClean="0"/>
          </a:p>
          <a:p>
            <a:pPr marL="914400" lvl="1" indent="-514350">
              <a:buFont typeface="Calibri" pitchFamily="34" charset="0"/>
              <a:buAutoNum type="alphaLcPeriod"/>
            </a:pPr>
            <a:r>
              <a:rPr lang="en-US" dirty="0" smtClean="0"/>
              <a:t>All of the above</a:t>
            </a:r>
            <a:endParaRPr lang="en-US" sz="2400" dirty="0" smtClean="0"/>
          </a:p>
          <a:p>
            <a:pPr marL="914400" lvl="1" indent="-514350">
              <a:buFont typeface="Calibri" pitchFamily="34" charset="0"/>
              <a:buAutoNum type="alphaLcPeriod"/>
            </a:pPr>
            <a:r>
              <a:rPr lang="en-US" dirty="0" smtClean="0"/>
              <a:t>None of the above</a:t>
            </a:r>
            <a:endParaRPr lang="en-US" sz="2400" dirty="0" smtClean="0"/>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a:solidFill>
                  <a:schemeClr val="bg1"/>
                </a:solidFill>
              </a:rPr>
              <a:t>Lesson Quiz</a:t>
            </a:r>
            <a:endParaRPr lang="en-US" dirty="0" smtClean="0"/>
          </a:p>
        </p:txBody>
      </p:sp>
      <p:sp>
        <p:nvSpPr>
          <p:cNvPr id="45059" name="Content Placeholder 2"/>
          <p:cNvSpPr>
            <a:spLocks noGrp="1"/>
          </p:cNvSpPr>
          <p:nvPr>
            <p:ph idx="1"/>
          </p:nvPr>
        </p:nvSpPr>
        <p:spPr/>
        <p:txBody>
          <a:bodyPr/>
          <a:lstStyle/>
          <a:p>
            <a:pPr>
              <a:buFont typeface="Arial" charset="0"/>
              <a:buNone/>
            </a:pPr>
            <a:r>
              <a:rPr lang="en-US" dirty="0" smtClean="0"/>
              <a:t>4. Please list the six elements that comprise an effective sleep disorders program in the motor carrier industry.</a:t>
            </a:r>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a:solidFill>
                  <a:schemeClr val="bg1"/>
                </a:solidFill>
              </a:rPr>
              <a:t>Lesson Quiz</a:t>
            </a:r>
            <a:endParaRPr lang="en-US" dirty="0" smtClean="0"/>
          </a:p>
        </p:txBody>
      </p:sp>
      <p:sp>
        <p:nvSpPr>
          <p:cNvPr id="46083" name="Content Placeholder 2"/>
          <p:cNvSpPr>
            <a:spLocks noGrp="1"/>
          </p:cNvSpPr>
          <p:nvPr>
            <p:ph idx="1"/>
          </p:nvPr>
        </p:nvSpPr>
        <p:spPr>
          <a:xfrm>
            <a:off x="457200" y="1447800"/>
            <a:ext cx="8229600" cy="4525963"/>
          </a:xfrm>
        </p:spPr>
        <p:txBody>
          <a:bodyPr/>
          <a:lstStyle/>
          <a:p>
            <a:pPr marL="342900" lvl="1" indent="-342900" eaLnBrk="1" hangingPunct="1">
              <a:buNone/>
            </a:pPr>
            <a:r>
              <a:rPr lang="en-US" dirty="0" smtClean="0"/>
              <a:t>5. </a:t>
            </a:r>
            <a:r>
              <a:rPr lang="en-US" sz="3200" dirty="0" smtClean="0"/>
              <a:t>True or False: </a:t>
            </a:r>
            <a:r>
              <a:rPr lang="en-US" sz="3200" dirty="0"/>
              <a:t>Drivers with OSA are not permitted to operate a CMV.</a:t>
            </a:r>
            <a:r>
              <a:rPr lang="en-US" sz="2400" dirty="0"/>
              <a:t>	</a:t>
            </a:r>
          </a:p>
          <a:p>
            <a:pPr>
              <a:buFont typeface="Arial" charset="0"/>
              <a:buNone/>
            </a:pPr>
            <a:endParaRPr lang="en-US" sz="24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p:nvPr>
        </p:nvSpPr>
        <p:spPr>
          <a:solidFill>
            <a:srgbClr val="C00000">
              <a:alpha val="59999"/>
            </a:srgbClr>
          </a:solidFill>
          <a:ln w="9525" cmpd="sng"/>
        </p:spPr>
        <p:txBody>
          <a:bodyPr/>
          <a:lstStyle/>
          <a:p>
            <a:r>
              <a:rPr lang="en-US" sz="4000" dirty="0" smtClean="0">
                <a:solidFill>
                  <a:schemeClr val="bg1"/>
                </a:solidFill>
              </a:rPr>
              <a:t>Lesson 3: Developing and Implementing a Sleep Disorders Management Program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solidFill>
            <a:srgbClr val="C00000">
              <a:alpha val="59999"/>
            </a:srgbClr>
          </a:solidFill>
          <a:ln w="9525" cmpd="sng"/>
        </p:spPr>
        <p:txBody>
          <a:bodyPr/>
          <a:lstStyle/>
          <a:p>
            <a:r>
              <a:rPr lang="en-US" sz="4000" dirty="0" smtClean="0">
                <a:solidFill>
                  <a:schemeClr val="bg1"/>
                </a:solidFill>
              </a:rPr>
              <a:t>Lesson 1: Introduction to Sleep Disorders and Obstructive Sleep Apnea (OSA)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Implementing a Sleep </a:t>
            </a:r>
            <a:r>
              <a:rPr lang="en-US" dirty="0">
                <a:solidFill>
                  <a:schemeClr val="bg1"/>
                </a:solidFill>
              </a:rPr>
              <a:t>Disorders M</a:t>
            </a:r>
            <a:r>
              <a:rPr lang="en-US" dirty="0" smtClean="0">
                <a:solidFill>
                  <a:schemeClr val="bg1"/>
                </a:solidFill>
              </a:rPr>
              <a:t>anagement </a:t>
            </a:r>
            <a:r>
              <a:rPr lang="en-US" dirty="0">
                <a:solidFill>
                  <a:schemeClr val="bg1"/>
                </a:solidFill>
              </a:rPr>
              <a:t>P</a:t>
            </a:r>
            <a:r>
              <a:rPr lang="en-US" dirty="0" smtClean="0">
                <a:solidFill>
                  <a:schemeClr val="bg1"/>
                </a:solidFill>
              </a:rPr>
              <a:t>rogram</a:t>
            </a:r>
            <a:endParaRPr lang="en-US" dirty="0">
              <a:solidFill>
                <a:schemeClr val="bg1"/>
              </a:solidFill>
            </a:endParaRPr>
          </a:p>
        </p:txBody>
      </p:sp>
      <p:sp>
        <p:nvSpPr>
          <p:cNvPr id="3" name="Content Placeholder 2"/>
          <p:cNvSpPr>
            <a:spLocks noGrp="1"/>
          </p:cNvSpPr>
          <p:nvPr>
            <p:ph idx="1"/>
          </p:nvPr>
        </p:nvSpPr>
        <p:spPr>
          <a:xfrm>
            <a:off x="381000" y="1570037"/>
            <a:ext cx="8229600" cy="4525963"/>
          </a:xfrm>
        </p:spPr>
        <p:txBody>
          <a:bodyPr/>
          <a:lstStyle/>
          <a:p>
            <a:pPr marL="514350" indent="-514350">
              <a:buFont typeface="+mj-lt"/>
              <a:buAutoNum type="arabicPeriod"/>
            </a:pPr>
            <a:r>
              <a:rPr lang="en-US" dirty="0" smtClean="0"/>
              <a:t>Education/awareness</a:t>
            </a:r>
          </a:p>
          <a:p>
            <a:pPr marL="514350" indent="-514350">
              <a:buFont typeface="+mj-lt"/>
              <a:buAutoNum type="arabicPeriod"/>
            </a:pPr>
            <a:r>
              <a:rPr lang="en-US" dirty="0" smtClean="0"/>
              <a:t>Screening</a:t>
            </a:r>
          </a:p>
          <a:p>
            <a:pPr marL="514350" indent="-514350">
              <a:buFont typeface="+mj-lt"/>
              <a:buAutoNum type="arabicPeriod"/>
            </a:pPr>
            <a:r>
              <a:rPr lang="en-US" dirty="0" smtClean="0"/>
              <a:t>Testing</a:t>
            </a:r>
          </a:p>
          <a:p>
            <a:pPr marL="514350" indent="-514350">
              <a:buFont typeface="+mj-lt"/>
              <a:buAutoNum type="arabicPeriod"/>
            </a:pPr>
            <a:r>
              <a:rPr lang="en-US" dirty="0" smtClean="0"/>
              <a:t>Treatment</a:t>
            </a:r>
          </a:p>
          <a:p>
            <a:pPr marL="514350" indent="-514350">
              <a:buFont typeface="+mj-lt"/>
              <a:buAutoNum type="arabicPeriod"/>
            </a:pPr>
            <a:r>
              <a:rPr lang="en-US" dirty="0" smtClean="0"/>
              <a:t>Monitoring</a:t>
            </a:r>
          </a:p>
          <a:p>
            <a:pPr marL="514350" indent="-514350">
              <a:buFont typeface="+mj-lt"/>
              <a:buAutoNum type="arabicPeriod"/>
            </a:pPr>
            <a:r>
              <a:rPr lang="en-US" dirty="0" smtClean="0"/>
              <a:t>Follow-up and medical management</a:t>
            </a:r>
            <a:endParaRPr lang="en-US" dirty="0"/>
          </a:p>
        </p:txBody>
      </p:sp>
    </p:spTree>
    <p:extLst>
      <p:ext uri="{BB962C8B-B14F-4D97-AF65-F5344CB8AC3E}">
        <p14:creationId xmlns:p14="http://schemas.microsoft.com/office/powerpoint/2010/main" val="13023181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educate company.jpg" title="Educating your employees and increasing awareness of sleep disorders is importa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038600"/>
            <a:ext cx="29146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1"/>
          <p:cNvSpPr>
            <a:spLocks noGrp="1"/>
          </p:cNvSpPr>
          <p:nvPr>
            <p:ph type="title"/>
          </p:nvPr>
        </p:nvSpPr>
        <p:spPr>
          <a:xfrm>
            <a:off x="381000" y="274638"/>
            <a:ext cx="8382000" cy="1143000"/>
          </a:xfrm>
        </p:spPr>
        <p:txBody>
          <a:bodyPr/>
          <a:lstStyle/>
          <a:p>
            <a:pPr eaLnBrk="1" hangingPunct="1"/>
            <a:r>
              <a:rPr lang="en-US" sz="4200" dirty="0" smtClean="0">
                <a:solidFill>
                  <a:schemeClr val="bg1"/>
                </a:solidFill>
              </a:rPr>
              <a:t>Company Education/Awareness of Sleep Disorders (1 of 6)</a:t>
            </a:r>
          </a:p>
        </p:txBody>
      </p:sp>
      <p:sp>
        <p:nvSpPr>
          <p:cNvPr id="48132" name="Content Placeholder 2"/>
          <p:cNvSpPr>
            <a:spLocks noGrp="1"/>
          </p:cNvSpPr>
          <p:nvPr>
            <p:ph idx="1"/>
          </p:nvPr>
        </p:nvSpPr>
        <p:spPr/>
        <p:txBody>
          <a:bodyPr/>
          <a:lstStyle/>
          <a:p>
            <a:r>
              <a:rPr lang="en-US" dirty="0" smtClean="0"/>
              <a:t>Educate and increase awareness of OSA among </a:t>
            </a:r>
            <a:r>
              <a:rPr lang="en-US" i="1" dirty="0" smtClean="0"/>
              <a:t>all </a:t>
            </a:r>
            <a:r>
              <a:rPr lang="en-US" dirty="0" smtClean="0"/>
              <a:t>company players </a:t>
            </a:r>
          </a:p>
          <a:p>
            <a:pPr lvl="1" eaLnBrk="1" hangingPunct="1"/>
            <a:r>
              <a:rPr lang="en-US" dirty="0" smtClean="0"/>
              <a:t>Signs and symptoms of OSA and sleep disorders</a:t>
            </a:r>
          </a:p>
          <a:p>
            <a:pPr lvl="1" eaLnBrk="1" hangingPunct="1"/>
            <a:r>
              <a:rPr lang="en-US" dirty="0" smtClean="0"/>
              <a:t>Health and safety implications of OSA</a:t>
            </a:r>
          </a:p>
          <a:p>
            <a:pPr lvl="1" eaLnBrk="1" hangingPunct="1"/>
            <a:r>
              <a:rPr lang="en-US" dirty="0" smtClean="0"/>
              <a:t>OSA testing and treatment information</a:t>
            </a:r>
          </a:p>
          <a:p>
            <a:pPr lvl="1" eaLnBrk="1" hangingPunct="1"/>
            <a:r>
              <a:rPr lang="en-US" dirty="0" smtClean="0"/>
              <a:t>Your sleep disorders program</a:t>
            </a:r>
          </a:p>
          <a:p>
            <a:pPr lvl="2" eaLnBrk="1" hangingPunct="1"/>
            <a:r>
              <a:rPr lang="en-US" dirty="0" smtClean="0"/>
              <a:t>Roles and responsibilities</a:t>
            </a:r>
          </a:p>
          <a:p>
            <a:pPr lvl="2" eaLnBrk="1" hangingPunct="1"/>
            <a:r>
              <a:rPr lang="en-US" dirty="0" smtClean="0"/>
              <a:t>Policies and procedures</a:t>
            </a:r>
          </a:p>
          <a:p>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381000" y="274638"/>
            <a:ext cx="8382000" cy="1143000"/>
          </a:xfrm>
        </p:spPr>
        <p:txBody>
          <a:bodyPr/>
          <a:lstStyle/>
          <a:p>
            <a:r>
              <a:rPr lang="en-US" sz="4200" dirty="0" smtClean="0">
                <a:solidFill>
                  <a:schemeClr val="bg1"/>
                </a:solidFill>
              </a:rPr>
              <a:t>Company Education/Awareness of Sleep Disorders (2 of 6)</a:t>
            </a:r>
          </a:p>
        </p:txBody>
      </p:sp>
      <p:sp>
        <p:nvSpPr>
          <p:cNvPr id="49155" name="Content Placeholder 2"/>
          <p:cNvSpPr>
            <a:spLocks noGrp="1"/>
          </p:cNvSpPr>
          <p:nvPr>
            <p:ph idx="1"/>
          </p:nvPr>
        </p:nvSpPr>
        <p:spPr/>
        <p:txBody>
          <a:bodyPr/>
          <a:lstStyle/>
          <a:p>
            <a:r>
              <a:rPr lang="en-US" dirty="0" smtClean="0"/>
              <a:t>OSA education</a:t>
            </a:r>
          </a:p>
          <a:p>
            <a:pPr lvl="1"/>
            <a:r>
              <a:rPr lang="en-US" sz="2400" dirty="0" smtClean="0"/>
              <a:t>Announcements</a:t>
            </a:r>
          </a:p>
          <a:p>
            <a:pPr lvl="1"/>
            <a:r>
              <a:rPr lang="en-US" sz="2400" dirty="0" smtClean="0"/>
              <a:t>Fliers</a:t>
            </a:r>
          </a:p>
          <a:p>
            <a:pPr lvl="1"/>
            <a:r>
              <a:rPr lang="en-US" sz="2400" dirty="0" smtClean="0"/>
              <a:t>Newsletters</a:t>
            </a:r>
          </a:p>
          <a:p>
            <a:pPr lvl="1"/>
            <a:r>
              <a:rPr lang="en-US" sz="2400" dirty="0" smtClean="0"/>
              <a:t>Videos</a:t>
            </a:r>
          </a:p>
          <a:p>
            <a:r>
              <a:rPr lang="en-US" dirty="0" smtClean="0"/>
              <a:t>OSA program education</a:t>
            </a:r>
          </a:p>
          <a:p>
            <a:pPr lvl="1"/>
            <a:r>
              <a:rPr lang="en-US" sz="2400" dirty="0" smtClean="0"/>
              <a:t>Details of the OSA program</a:t>
            </a:r>
          </a:p>
          <a:p>
            <a:pPr lvl="1"/>
            <a:r>
              <a:rPr lang="en-US" sz="2400" dirty="0" smtClean="0"/>
              <a:t>Policies and procedures</a:t>
            </a:r>
          </a:p>
          <a:p>
            <a:r>
              <a:rPr lang="en-US" dirty="0" smtClean="0"/>
              <a:t>Testimonials</a:t>
            </a:r>
          </a:p>
          <a:p>
            <a:pPr lvl="1"/>
            <a:r>
              <a:rPr lang="en-US" sz="2400" dirty="0" smtClean="0"/>
              <a:t>Success stories</a:t>
            </a:r>
          </a:p>
          <a:p>
            <a:pPr lvl="1"/>
            <a:endParaRPr lang="en-US" dirty="0" smtClean="0"/>
          </a:p>
        </p:txBody>
      </p:sp>
      <p:pic>
        <p:nvPicPr>
          <p:cNvPr id="49156" name="Picture 5" descr="laptop megaphone.jpg" title="Educate and raise awareness of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97025"/>
            <a:ext cx="23622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success solutions.jpg" title="Educate and raise awareness of OS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114800"/>
            <a:ext cx="26003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health and wellness.jpg" title="Health and wellness education should accompany OSA education, as OSA is largely related to overweight and obesit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0050" y="1981200"/>
            <a:ext cx="32337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p:cNvSpPr>
            <a:spLocks noGrp="1"/>
          </p:cNvSpPr>
          <p:nvPr>
            <p:ph type="title"/>
          </p:nvPr>
        </p:nvSpPr>
        <p:spPr>
          <a:xfrm>
            <a:off x="381000" y="274638"/>
            <a:ext cx="8382000" cy="1143000"/>
          </a:xfrm>
        </p:spPr>
        <p:txBody>
          <a:bodyPr/>
          <a:lstStyle/>
          <a:p>
            <a:r>
              <a:rPr lang="en-US" sz="4200" dirty="0" smtClean="0">
                <a:solidFill>
                  <a:schemeClr val="bg1"/>
                </a:solidFill>
              </a:rPr>
              <a:t>Company Education/Awareness of Sleep Disorders (3 of 6)</a:t>
            </a:r>
          </a:p>
        </p:txBody>
      </p:sp>
      <p:sp>
        <p:nvSpPr>
          <p:cNvPr id="50180" name="Content Placeholder 2"/>
          <p:cNvSpPr>
            <a:spLocks noGrp="1"/>
          </p:cNvSpPr>
          <p:nvPr>
            <p:ph idx="1"/>
          </p:nvPr>
        </p:nvSpPr>
        <p:spPr/>
        <p:txBody>
          <a:bodyPr/>
          <a:lstStyle/>
          <a:p>
            <a:r>
              <a:rPr lang="en-US" dirty="0" smtClean="0"/>
              <a:t>Include health and wellness education</a:t>
            </a:r>
          </a:p>
          <a:p>
            <a:pPr lvl="1"/>
            <a:r>
              <a:rPr lang="en-US" dirty="0" smtClean="0"/>
              <a:t>Impact of lifestyle on sleep disorders</a:t>
            </a:r>
          </a:p>
          <a:p>
            <a:pPr lvl="1"/>
            <a:r>
              <a:rPr lang="en-US" dirty="0" smtClean="0"/>
              <a:t>Nutrition on the road</a:t>
            </a:r>
          </a:p>
          <a:p>
            <a:pPr lvl="1"/>
            <a:r>
              <a:rPr lang="en-US" dirty="0" smtClean="0"/>
              <a:t>Exercise on the road</a:t>
            </a:r>
          </a:p>
          <a:p>
            <a:pPr lvl="1"/>
            <a:r>
              <a:rPr lang="en-US" dirty="0" smtClean="0"/>
              <a:t>Weight loss</a:t>
            </a:r>
          </a:p>
          <a:p>
            <a:r>
              <a:rPr lang="en-US" dirty="0" smtClean="0"/>
              <a:t>Sleep disorder treatment education</a:t>
            </a:r>
          </a:p>
          <a:p>
            <a:pPr lvl="1"/>
            <a:r>
              <a:rPr lang="en-US" dirty="0" smtClean="0"/>
              <a:t>PAP training</a:t>
            </a:r>
          </a:p>
          <a:p>
            <a:pPr lvl="1"/>
            <a:r>
              <a:rPr lang="en-US" dirty="0" smtClean="0"/>
              <a:t>Alternative/adjunct treatment options</a:t>
            </a:r>
          </a:p>
          <a:p>
            <a:pPr lvl="2"/>
            <a:endParaRPr lang="en-US" dirty="0" smtClean="0"/>
          </a:p>
          <a:p>
            <a:endParaRPr lang="en-US"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81000" y="274638"/>
            <a:ext cx="8382000" cy="1143000"/>
          </a:xfrm>
        </p:spPr>
        <p:txBody>
          <a:bodyPr/>
          <a:lstStyle/>
          <a:p>
            <a:r>
              <a:rPr lang="en-US" sz="4200" dirty="0" smtClean="0">
                <a:solidFill>
                  <a:schemeClr val="bg1"/>
                </a:solidFill>
              </a:rPr>
              <a:t>Company Education/Awareness of Sleep Disorders (4 of 6)</a:t>
            </a:r>
          </a:p>
        </p:txBody>
      </p:sp>
      <p:sp>
        <p:nvSpPr>
          <p:cNvPr id="51203" name="Content Placeholder 2"/>
          <p:cNvSpPr>
            <a:spLocks noGrp="1"/>
          </p:cNvSpPr>
          <p:nvPr>
            <p:ph idx="1"/>
          </p:nvPr>
        </p:nvSpPr>
        <p:spPr>
          <a:xfrm>
            <a:off x="457200" y="1524000"/>
            <a:ext cx="8610600" cy="4525963"/>
          </a:xfrm>
        </p:spPr>
        <p:txBody>
          <a:bodyPr/>
          <a:lstStyle/>
          <a:p>
            <a:pPr>
              <a:spcBef>
                <a:spcPts val="300"/>
              </a:spcBef>
            </a:pPr>
            <a:r>
              <a:rPr lang="en-US" sz="3000" dirty="0" smtClean="0"/>
              <a:t>Successful OSA treatment education</a:t>
            </a:r>
          </a:p>
          <a:p>
            <a:pPr lvl="1">
              <a:spcBef>
                <a:spcPts val="300"/>
              </a:spcBef>
            </a:pPr>
            <a:r>
              <a:rPr lang="en-US" sz="2400" dirty="0" smtClean="0"/>
              <a:t>Importance of compliance and effectiveness of therapy</a:t>
            </a:r>
          </a:p>
          <a:p>
            <a:pPr lvl="1">
              <a:spcBef>
                <a:spcPts val="300"/>
              </a:spcBef>
            </a:pPr>
            <a:r>
              <a:rPr lang="en-US" sz="2400" dirty="0" smtClean="0"/>
              <a:t>How compliance and effectiveness  is monitored/documented</a:t>
            </a:r>
          </a:p>
          <a:p>
            <a:pPr lvl="1">
              <a:spcBef>
                <a:spcPts val="300"/>
              </a:spcBef>
            </a:pPr>
            <a:r>
              <a:rPr lang="en-US" sz="2400" dirty="0" smtClean="0"/>
              <a:t>Your compliance policy </a:t>
            </a:r>
          </a:p>
          <a:p>
            <a:pPr>
              <a:spcBef>
                <a:spcPts val="300"/>
              </a:spcBef>
            </a:pPr>
            <a:r>
              <a:rPr lang="en-US" sz="3000" dirty="0" smtClean="0"/>
              <a:t>Family education</a:t>
            </a:r>
          </a:p>
          <a:p>
            <a:pPr lvl="1">
              <a:spcBef>
                <a:spcPts val="300"/>
              </a:spcBef>
            </a:pPr>
            <a:r>
              <a:rPr lang="en-US" sz="2400" dirty="0" smtClean="0"/>
              <a:t>Support system</a:t>
            </a:r>
          </a:p>
          <a:p>
            <a:pPr>
              <a:spcBef>
                <a:spcPts val="300"/>
              </a:spcBef>
            </a:pPr>
            <a:r>
              <a:rPr lang="en-US" sz="3000" dirty="0" smtClean="0"/>
              <a:t>Community education</a:t>
            </a:r>
          </a:p>
          <a:p>
            <a:pPr lvl="1">
              <a:spcBef>
                <a:spcPts val="300"/>
              </a:spcBef>
            </a:pPr>
            <a:r>
              <a:rPr lang="en-US" sz="2400" dirty="0" smtClean="0"/>
              <a:t>Law enforcement </a:t>
            </a:r>
          </a:p>
          <a:p>
            <a:pPr lvl="2">
              <a:spcBef>
                <a:spcPts val="300"/>
              </a:spcBef>
            </a:pPr>
            <a:r>
              <a:rPr lang="en-US" sz="2000" dirty="0" smtClean="0"/>
              <a:t>Idling regulations</a:t>
            </a:r>
          </a:p>
          <a:p>
            <a:pPr lvl="1">
              <a:spcBef>
                <a:spcPts val="300"/>
              </a:spcBef>
            </a:pPr>
            <a:r>
              <a:rPr lang="en-US" sz="2400" dirty="0" smtClean="0"/>
              <a:t>General public</a:t>
            </a:r>
          </a:p>
          <a:p>
            <a:pPr lvl="2">
              <a:spcBef>
                <a:spcPts val="300"/>
              </a:spcBef>
            </a:pPr>
            <a:r>
              <a:rPr lang="en-US" sz="2000" dirty="0" smtClean="0"/>
              <a:t>Parking restrictions </a:t>
            </a:r>
          </a:p>
          <a:p>
            <a:endParaRPr lang="en-US" dirty="0" smtClean="0"/>
          </a:p>
        </p:txBody>
      </p:sp>
      <p:pic>
        <p:nvPicPr>
          <p:cNvPr id="51204" name="Picture 5" descr="family education.jpg" title="Educating family and the community on sleep disorders and the challenges faced by drivers with sleep disorders is importa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71800"/>
            <a:ext cx="22542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police.jpg" title="Educating family and the community on sleep disorders and the challenges faced by drivers with sleep disorders is importan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745038"/>
            <a:ext cx="2295525"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74638"/>
            <a:ext cx="8686800" cy="1143000"/>
          </a:xfrm>
        </p:spPr>
        <p:txBody>
          <a:bodyPr/>
          <a:lstStyle/>
          <a:p>
            <a:r>
              <a:rPr lang="en-US" dirty="0" smtClean="0">
                <a:solidFill>
                  <a:schemeClr val="bg1"/>
                </a:solidFill>
              </a:rPr>
              <a:t>Company Education/Awareness of Sleep Disorders (5 of 6)</a:t>
            </a:r>
          </a:p>
        </p:txBody>
      </p:sp>
      <p:sp>
        <p:nvSpPr>
          <p:cNvPr id="52227" name="Content Placeholder 2"/>
          <p:cNvSpPr>
            <a:spLocks noGrp="1"/>
          </p:cNvSpPr>
          <p:nvPr>
            <p:ph idx="1"/>
          </p:nvPr>
        </p:nvSpPr>
        <p:spPr/>
        <p:txBody>
          <a:bodyPr/>
          <a:lstStyle/>
          <a:p>
            <a:r>
              <a:rPr lang="en-US" dirty="0" smtClean="0"/>
              <a:t>American Academy of Sleep Medicine (AASM) Practice Parameters and Clinical Guidelines </a:t>
            </a:r>
          </a:p>
          <a:p>
            <a:pPr lvl="1"/>
            <a:r>
              <a:rPr lang="en-US" sz="2400" dirty="0" smtClean="0"/>
              <a:t>Educate on the nature of the sleep disorder</a:t>
            </a:r>
          </a:p>
          <a:p>
            <a:pPr lvl="2"/>
            <a:r>
              <a:rPr lang="en-US" sz="2000" dirty="0" smtClean="0"/>
              <a:t>Pathophysiology, risk factors, clinical consequences</a:t>
            </a:r>
          </a:p>
          <a:p>
            <a:pPr lvl="1"/>
            <a:r>
              <a:rPr lang="en-US" sz="2400" dirty="0" smtClean="0"/>
              <a:t>Treatment options discussed in context of:</a:t>
            </a:r>
          </a:p>
          <a:p>
            <a:pPr lvl="2"/>
            <a:r>
              <a:rPr lang="en-US" sz="2000" dirty="0" smtClean="0"/>
              <a:t>Disorder severity, risk factors, associated conditions, patient expectations</a:t>
            </a:r>
          </a:p>
          <a:p>
            <a:pPr lvl="1"/>
            <a:r>
              <a:rPr lang="en-US" sz="2400" dirty="0" smtClean="0"/>
              <a:t>General Education</a:t>
            </a:r>
          </a:p>
          <a:p>
            <a:pPr lvl="2"/>
            <a:r>
              <a:rPr lang="en-US" sz="2000" dirty="0" smtClean="0"/>
              <a:t>Weight loss, sleep position, alcohol, risk factor modifications, effects of medications</a:t>
            </a:r>
          </a:p>
          <a:p>
            <a:pPr lvl="2"/>
            <a:r>
              <a:rPr lang="en-US" sz="2000" dirty="0" smtClean="0"/>
              <a:t>Risks and management of drowsy driving</a:t>
            </a:r>
          </a:p>
          <a:p>
            <a:pPr lvl="1"/>
            <a:r>
              <a:rPr lang="en-US" sz="2400" dirty="0" smtClean="0"/>
              <a:t>Multi-disciplinary chronic disease management program</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FMCSA Medical Expert Panel (MEP)</a:t>
            </a:r>
            <a:endParaRPr lang="en-US" dirty="0">
              <a:solidFill>
                <a:schemeClr val="bg1"/>
              </a:solidFill>
            </a:endParaRPr>
          </a:p>
        </p:txBody>
      </p:sp>
      <p:sp>
        <p:nvSpPr>
          <p:cNvPr id="3" name="Content Placeholder 2"/>
          <p:cNvSpPr>
            <a:spLocks noGrp="1"/>
          </p:cNvSpPr>
          <p:nvPr>
            <p:ph idx="1"/>
          </p:nvPr>
        </p:nvSpPr>
        <p:spPr/>
        <p:txBody>
          <a:bodyPr/>
          <a:lstStyle/>
          <a:p>
            <a:r>
              <a:rPr lang="en-US" sz="2400" dirty="0" smtClean="0"/>
              <a:t>The MEP assists the FMCSA by providing expert opinion and advice to the FMCSA on medical standards, guidance and research on the medical certification of CMV drivers</a:t>
            </a:r>
          </a:p>
          <a:p>
            <a:r>
              <a:rPr lang="en-US" sz="2400" dirty="0" smtClean="0"/>
              <a:t>The MEP has outlined some recommendations regarding sleep disorders</a:t>
            </a:r>
          </a:p>
          <a:p>
            <a:r>
              <a:rPr lang="en-US" sz="2400" dirty="0" smtClean="0"/>
              <a:t>The MEP recommendations are available to the medical examiners who can use them as “best practice tools”</a:t>
            </a:r>
          </a:p>
          <a:p>
            <a:r>
              <a:rPr lang="en-US" sz="2400" dirty="0" smtClean="0"/>
              <a:t>The MEP recommendations are not formal FMCSA guidance or policy</a:t>
            </a:r>
            <a:endParaRPr lang="en-US" sz="2400" dirty="0"/>
          </a:p>
        </p:txBody>
      </p:sp>
    </p:spTree>
    <p:extLst>
      <p:ext uri="{BB962C8B-B14F-4D97-AF65-F5344CB8AC3E}">
        <p14:creationId xmlns:p14="http://schemas.microsoft.com/office/powerpoint/2010/main" val="33180278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1"/>
          <p:cNvSpPr>
            <a:spLocks noGrp="1"/>
          </p:cNvSpPr>
          <p:nvPr>
            <p:ph type="title"/>
          </p:nvPr>
        </p:nvSpPr>
        <p:spPr>
          <a:xfrm>
            <a:off x="228600" y="274638"/>
            <a:ext cx="8686800" cy="1143000"/>
          </a:xfrm>
        </p:spPr>
        <p:txBody>
          <a:bodyPr/>
          <a:lstStyle/>
          <a:p>
            <a:r>
              <a:rPr lang="en-US" sz="4000" dirty="0" smtClean="0">
                <a:solidFill>
                  <a:schemeClr val="bg1"/>
                </a:solidFill>
              </a:rPr>
              <a:t>Company Education/Awareness of Sleep Disorders (6 of 6)</a:t>
            </a:r>
          </a:p>
        </p:txBody>
      </p:sp>
      <p:sp>
        <p:nvSpPr>
          <p:cNvPr id="53252" name="Content Placeholder 2"/>
          <p:cNvSpPr>
            <a:spLocks noGrp="1"/>
          </p:cNvSpPr>
          <p:nvPr>
            <p:ph idx="1"/>
          </p:nvPr>
        </p:nvSpPr>
        <p:spPr>
          <a:xfrm>
            <a:off x="457200" y="1487488"/>
            <a:ext cx="8229600" cy="4525962"/>
          </a:xfrm>
        </p:spPr>
        <p:txBody>
          <a:bodyPr/>
          <a:lstStyle/>
          <a:p>
            <a:r>
              <a:rPr lang="en-US" dirty="0" smtClean="0"/>
              <a:t>FMCSA Medical Expert Panel (MEP) Recommendations</a:t>
            </a:r>
          </a:p>
          <a:p>
            <a:pPr lvl="1"/>
            <a:r>
              <a:rPr lang="en-US" dirty="0" smtClean="0"/>
              <a:t>Drivers with OSA who meet the criteria for certification to drive should be educated on the following:</a:t>
            </a:r>
          </a:p>
          <a:p>
            <a:pPr lvl="2"/>
            <a:r>
              <a:rPr lang="en-US" sz="2000" dirty="0" smtClean="0"/>
              <a:t>Importance of adequate sleep</a:t>
            </a:r>
          </a:p>
          <a:p>
            <a:pPr lvl="2"/>
            <a:r>
              <a:rPr lang="en-US" sz="2000" dirty="0" smtClean="0"/>
              <a:t>Lifestyle changes (weight loss, exercise, smoking cessation, etc.)</a:t>
            </a:r>
          </a:p>
          <a:p>
            <a:pPr lvl="2"/>
            <a:r>
              <a:rPr lang="en-US" sz="2000" dirty="0" smtClean="0"/>
              <a:t>Importance of treatment compliance</a:t>
            </a:r>
          </a:p>
          <a:p>
            <a:pPr lvl="2"/>
            <a:r>
              <a:rPr lang="en-US" sz="2000" dirty="0" smtClean="0"/>
              <a:t>Consequences of untreated OSA (health, safety, job, etc.)</a:t>
            </a:r>
          </a:p>
          <a:p>
            <a:pPr lvl="2"/>
            <a:r>
              <a:rPr lang="en-US" sz="2000" dirty="0" smtClean="0"/>
              <a:t>Effects of respiratory or CNS depressants on OSA</a:t>
            </a:r>
          </a:p>
        </p:txBody>
      </p:sp>
      <p:sp>
        <p:nvSpPr>
          <p:cNvPr id="4" name="Slide Number Placeholder 3"/>
          <p:cNvSpPr>
            <a:spLocks noGrp="1"/>
          </p:cNvSpPr>
          <p:nvPr>
            <p:ph type="sldNum" sz="quarter" idx="4294967295"/>
          </p:nvPr>
        </p:nvSpPr>
        <p:spPr/>
        <p:txBody>
          <a:bodyPr/>
          <a:lstStyle/>
          <a:p>
            <a:pPr>
              <a:defRPr/>
            </a:pPr>
            <a:fld id="{8CB02ADA-A5E9-4B37-898C-C87A075F7602}" type="slidenum">
              <a:rPr lang="en-US" smtClean="0"/>
              <a:pPr>
                <a:defRPr/>
              </a:pPr>
              <a:t>47</a:t>
            </a:fld>
            <a:endParaRPr lang="en-US"/>
          </a:p>
        </p:txBody>
      </p:sp>
      <p:pic>
        <p:nvPicPr>
          <p:cNvPr id="53254" name="Picture 6" descr="logo Medical Expert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19825"/>
            <a:ext cx="1933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solidFill>
                  <a:schemeClr val="bg1"/>
                </a:solidFill>
              </a:rPr>
              <a:t>Identifying/Screening Drivers at Risk for Sleep Disorders (1 of 7)</a:t>
            </a:r>
          </a:p>
        </p:txBody>
      </p:sp>
      <p:sp>
        <p:nvSpPr>
          <p:cNvPr id="54275" name="Content Placeholder 2"/>
          <p:cNvSpPr>
            <a:spLocks noGrp="1"/>
          </p:cNvSpPr>
          <p:nvPr>
            <p:ph idx="1"/>
          </p:nvPr>
        </p:nvSpPr>
        <p:spPr>
          <a:xfrm>
            <a:off x="457200" y="1447800"/>
            <a:ext cx="8229600" cy="4525963"/>
          </a:xfrm>
        </p:spPr>
        <p:txBody>
          <a:bodyPr/>
          <a:lstStyle/>
          <a:p>
            <a:pPr>
              <a:spcBef>
                <a:spcPts val="200"/>
              </a:spcBef>
            </a:pPr>
            <a:r>
              <a:rPr lang="en-US" dirty="0" smtClean="0"/>
              <a:t>Questionnaires</a:t>
            </a:r>
          </a:p>
          <a:p>
            <a:pPr lvl="1">
              <a:spcBef>
                <a:spcPts val="200"/>
              </a:spcBef>
            </a:pPr>
            <a:r>
              <a:rPr lang="en-US" dirty="0" smtClean="0"/>
              <a:t>Epworth Sleepiness Scale</a:t>
            </a:r>
          </a:p>
          <a:p>
            <a:pPr lvl="2">
              <a:spcBef>
                <a:spcPts val="200"/>
              </a:spcBef>
            </a:pPr>
            <a:r>
              <a:rPr lang="en-US" sz="2000" dirty="0" smtClean="0"/>
              <a:t>Assessment of daytime sleepiness</a:t>
            </a:r>
          </a:p>
          <a:p>
            <a:pPr lvl="1">
              <a:spcBef>
                <a:spcPts val="200"/>
              </a:spcBef>
            </a:pPr>
            <a:r>
              <a:rPr lang="en-US" dirty="0" smtClean="0"/>
              <a:t>Berlin Questionnaire</a:t>
            </a:r>
          </a:p>
          <a:p>
            <a:pPr lvl="2">
              <a:spcBef>
                <a:spcPts val="200"/>
              </a:spcBef>
            </a:pPr>
            <a:r>
              <a:rPr lang="en-US" sz="2000" dirty="0" smtClean="0"/>
              <a:t>Assessment of OSA risk</a:t>
            </a:r>
          </a:p>
          <a:p>
            <a:pPr lvl="1">
              <a:spcBef>
                <a:spcPts val="200"/>
              </a:spcBef>
            </a:pPr>
            <a:r>
              <a:rPr lang="en-US" dirty="0" smtClean="0"/>
              <a:t>Functional Outcomes of Sleep Questionnaire</a:t>
            </a:r>
          </a:p>
          <a:p>
            <a:pPr lvl="2">
              <a:spcBef>
                <a:spcPts val="200"/>
              </a:spcBef>
            </a:pPr>
            <a:r>
              <a:rPr lang="en-US" sz="2000" dirty="0" smtClean="0"/>
              <a:t>Assessment of functional consequences of daytime sleepiness</a:t>
            </a:r>
          </a:p>
          <a:p>
            <a:pPr lvl="1">
              <a:spcBef>
                <a:spcPts val="200"/>
              </a:spcBef>
            </a:pPr>
            <a:r>
              <a:rPr lang="en-US" dirty="0" smtClean="0"/>
              <a:t>Pittsburgh Sleep Quality Index</a:t>
            </a:r>
          </a:p>
          <a:p>
            <a:pPr lvl="2">
              <a:spcBef>
                <a:spcPts val="200"/>
              </a:spcBef>
            </a:pPr>
            <a:r>
              <a:rPr lang="en-US" sz="2000" dirty="0" smtClean="0"/>
              <a:t>Measure of sleep quality and disturbances</a:t>
            </a:r>
          </a:p>
          <a:p>
            <a:pPr lvl="1">
              <a:spcBef>
                <a:spcPts val="200"/>
              </a:spcBef>
            </a:pPr>
            <a:r>
              <a:rPr lang="en-US" dirty="0" smtClean="0"/>
              <a:t>Limitations</a:t>
            </a:r>
          </a:p>
          <a:p>
            <a:pPr lvl="2">
              <a:spcBef>
                <a:spcPts val="200"/>
              </a:spcBef>
            </a:pPr>
            <a:r>
              <a:rPr lang="en-US" sz="2000" dirty="0" smtClean="0"/>
              <a:t>Subjective</a:t>
            </a:r>
          </a:p>
          <a:p>
            <a:pPr lvl="2">
              <a:spcBef>
                <a:spcPts val="200"/>
              </a:spcBef>
            </a:pPr>
            <a:r>
              <a:rPr lang="en-US" sz="2000" dirty="0" smtClean="0"/>
              <a:t>Rely on willingness of respondent to report symptoms</a:t>
            </a:r>
          </a:p>
        </p:txBody>
      </p:sp>
      <p:pic>
        <p:nvPicPr>
          <p:cNvPr id="54276" name="Picture 4" descr="questionnaire.jpg" title="Sleep disorders screening questionnaires may be used to screen for OSA and other sleep disor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47838"/>
            <a:ext cx="20574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smtClean="0">
                <a:solidFill>
                  <a:schemeClr val="bg1"/>
                </a:solidFill>
              </a:rPr>
              <a:t>Identifying/Screening Drivers at Risk for Sleep Disorders (2 of 7)</a:t>
            </a:r>
          </a:p>
        </p:txBody>
      </p:sp>
      <p:sp>
        <p:nvSpPr>
          <p:cNvPr id="55299" name="Content Placeholder 2"/>
          <p:cNvSpPr>
            <a:spLocks noGrp="1"/>
          </p:cNvSpPr>
          <p:nvPr>
            <p:ph idx="1"/>
          </p:nvPr>
        </p:nvSpPr>
        <p:spPr>
          <a:xfrm>
            <a:off x="457200" y="1524000"/>
            <a:ext cx="8229600" cy="4525963"/>
          </a:xfrm>
        </p:spPr>
        <p:txBody>
          <a:bodyPr/>
          <a:lstStyle/>
          <a:p>
            <a:pPr>
              <a:spcBef>
                <a:spcPts val="300"/>
              </a:spcBef>
            </a:pPr>
            <a:r>
              <a:rPr lang="en-US" dirty="0" smtClean="0"/>
              <a:t>Objective Assessments</a:t>
            </a:r>
          </a:p>
          <a:p>
            <a:pPr lvl="1">
              <a:spcBef>
                <a:spcPts val="300"/>
              </a:spcBef>
            </a:pPr>
            <a:r>
              <a:rPr lang="en-US" dirty="0" smtClean="0"/>
              <a:t>Multiple Sleep Latency Test</a:t>
            </a:r>
          </a:p>
          <a:p>
            <a:pPr lvl="2">
              <a:spcBef>
                <a:spcPts val="300"/>
              </a:spcBef>
            </a:pPr>
            <a:r>
              <a:rPr lang="en-US" dirty="0" smtClean="0"/>
              <a:t>Quantifies the physiological tendency to fall asleep</a:t>
            </a:r>
          </a:p>
          <a:p>
            <a:pPr lvl="1">
              <a:spcBef>
                <a:spcPts val="300"/>
              </a:spcBef>
            </a:pPr>
            <a:r>
              <a:rPr lang="en-US" dirty="0" smtClean="0"/>
              <a:t>Maintenance of Wakefulness Test</a:t>
            </a:r>
          </a:p>
          <a:p>
            <a:pPr lvl="2">
              <a:spcBef>
                <a:spcPts val="300"/>
              </a:spcBef>
            </a:pPr>
            <a:r>
              <a:rPr lang="en-US" dirty="0" smtClean="0"/>
              <a:t>Measures the ability to stay awake under sleep promoting conditions</a:t>
            </a:r>
          </a:p>
          <a:p>
            <a:pPr lvl="1">
              <a:spcBef>
                <a:spcPts val="300"/>
              </a:spcBef>
            </a:pPr>
            <a:r>
              <a:rPr lang="en-US" dirty="0" smtClean="0"/>
              <a:t>Limitations</a:t>
            </a:r>
          </a:p>
          <a:p>
            <a:pPr lvl="2">
              <a:spcBef>
                <a:spcPts val="300"/>
              </a:spcBef>
            </a:pPr>
            <a:r>
              <a:rPr lang="en-US" dirty="0" smtClean="0"/>
              <a:t>Labor-intensive, expensive</a:t>
            </a:r>
          </a:p>
          <a:p>
            <a:pPr lvl="2">
              <a:spcBef>
                <a:spcPts val="300"/>
              </a:spcBef>
            </a:pPr>
            <a:r>
              <a:rPr lang="en-US" dirty="0" smtClean="0"/>
              <a:t>Requires trained technicians</a:t>
            </a:r>
          </a:p>
          <a:p>
            <a:pPr lvl="2">
              <a:spcBef>
                <a:spcPts val="300"/>
              </a:spcBef>
            </a:pPr>
            <a:r>
              <a:rPr lang="en-US" dirty="0" smtClean="0"/>
              <a:t>Laboratory conditions</a:t>
            </a:r>
          </a:p>
          <a:p>
            <a:pPr lvl="2">
              <a:spcBef>
                <a:spcPts val="300"/>
              </a:spcBef>
            </a:pPr>
            <a:r>
              <a:rPr lang="en-US" dirty="0" smtClean="0"/>
              <a:t>Limited utility for shift workers</a:t>
            </a:r>
          </a:p>
        </p:txBody>
      </p:sp>
      <p:pic>
        <p:nvPicPr>
          <p:cNvPr id="55300" name="Picture 4" descr="count sheep.jpg" title="Objective assessments are conducted in sleep laboratories to screen for sleep disor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86200"/>
            <a:ext cx="22796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solidFill>
                  <a:schemeClr val="bg1"/>
                </a:solidFill>
              </a:rPr>
              <a:t>Sleep Disorders</a:t>
            </a:r>
          </a:p>
        </p:txBody>
      </p:sp>
      <p:sp>
        <p:nvSpPr>
          <p:cNvPr id="12291" name="Content Placeholder 2"/>
          <p:cNvSpPr>
            <a:spLocks noGrp="1"/>
          </p:cNvSpPr>
          <p:nvPr>
            <p:ph idx="1"/>
          </p:nvPr>
        </p:nvSpPr>
        <p:spPr>
          <a:xfrm>
            <a:off x="457200" y="1600200"/>
            <a:ext cx="5943600" cy="4525963"/>
          </a:xfrm>
        </p:spPr>
        <p:txBody>
          <a:bodyPr/>
          <a:lstStyle/>
          <a:p>
            <a:r>
              <a:rPr lang="en-US" sz="2800" dirty="0" smtClean="0"/>
              <a:t>82 sleep disorders identified</a:t>
            </a:r>
          </a:p>
          <a:p>
            <a:r>
              <a:rPr lang="en-US" sz="2800" dirty="0" smtClean="0"/>
              <a:t>More than 70 million people in the U.S. have a sleep disorder – most are unaware and undiagnosed</a:t>
            </a:r>
          </a:p>
          <a:p>
            <a:r>
              <a:rPr lang="en-US" sz="2800" dirty="0" smtClean="0"/>
              <a:t>Sleep disorders may be complicated by mental stress and substance abuse</a:t>
            </a:r>
          </a:p>
          <a:p>
            <a:r>
              <a:rPr lang="en-US" sz="2800" dirty="0" smtClean="0"/>
              <a:t>Excessive Daytime Sleepiness (EDS) is a common symptom for many sleep disorders</a:t>
            </a:r>
          </a:p>
        </p:txBody>
      </p:sp>
      <p:pic>
        <p:nvPicPr>
          <p:cNvPr id="12292" name="Picture 4" descr="sleepy man.jpg" title="Sleepiness is a common symptom for many sleep disor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4013" y="2895600"/>
            <a:ext cx="19939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scale.jpg" title="Physical characteristics such as BMI can be assessed during a physical examination to screen for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160588"/>
            <a:ext cx="1752600"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Content Placeholder 2"/>
          <p:cNvSpPr>
            <a:spLocks noGrp="1"/>
          </p:cNvSpPr>
          <p:nvPr>
            <p:ph idx="1"/>
          </p:nvPr>
        </p:nvSpPr>
        <p:spPr>
          <a:xfrm>
            <a:off x="457200" y="1447800"/>
            <a:ext cx="8229600" cy="4525963"/>
          </a:xfrm>
        </p:spPr>
        <p:txBody>
          <a:bodyPr/>
          <a:lstStyle/>
          <a:p>
            <a:r>
              <a:rPr lang="en-US" dirty="0" smtClean="0"/>
              <a:t>Physical Examination</a:t>
            </a:r>
          </a:p>
          <a:p>
            <a:pPr lvl="1"/>
            <a:r>
              <a:rPr lang="en-US" sz="2400" dirty="0" smtClean="0"/>
              <a:t>Weight and height (body mass index (BMI) [kg/m</a:t>
            </a:r>
            <a:r>
              <a:rPr lang="en-US" sz="2400" baseline="30000" dirty="0" smtClean="0"/>
              <a:t>2</a:t>
            </a:r>
            <a:r>
              <a:rPr lang="en-US" sz="2400" dirty="0" smtClean="0"/>
              <a:t>])</a:t>
            </a:r>
          </a:p>
          <a:p>
            <a:pPr lvl="2"/>
            <a:r>
              <a:rPr lang="en-US" sz="2000" dirty="0" smtClean="0"/>
              <a:t>Overweight (BMI ≥ 25 kg/m</a:t>
            </a:r>
            <a:r>
              <a:rPr lang="en-US" sz="2000" baseline="30000" dirty="0" smtClean="0"/>
              <a:t>2</a:t>
            </a:r>
            <a:r>
              <a:rPr lang="en-US" sz="2000" dirty="0" smtClean="0"/>
              <a:t>);</a:t>
            </a:r>
            <a:r>
              <a:rPr lang="en-US" sz="2000" baseline="30000" dirty="0" smtClean="0"/>
              <a:t> </a:t>
            </a:r>
            <a:r>
              <a:rPr lang="en-US" sz="2000" dirty="0" smtClean="0"/>
              <a:t>Obesity: BMI ≥ 30 kg/m</a:t>
            </a:r>
            <a:r>
              <a:rPr lang="en-US" sz="2000" baseline="30000" dirty="0" smtClean="0"/>
              <a:t>2</a:t>
            </a:r>
          </a:p>
          <a:p>
            <a:pPr lvl="2"/>
            <a:r>
              <a:rPr lang="en-US" sz="2000" dirty="0" smtClean="0"/>
              <a:t>BMI Calculator: </a:t>
            </a:r>
            <a:r>
              <a:rPr lang="en-US" sz="2000" dirty="0" smtClean="0">
                <a:hlinkClick r:id="rId4"/>
              </a:rPr>
              <a:t>http://www.nhlbisupport.com/bmi/</a:t>
            </a:r>
            <a:endParaRPr lang="en-US" sz="2000" dirty="0" smtClean="0"/>
          </a:p>
          <a:p>
            <a:pPr lvl="1"/>
            <a:r>
              <a:rPr lang="en-US" sz="2400" dirty="0" smtClean="0"/>
              <a:t>Neck circumference</a:t>
            </a:r>
          </a:p>
          <a:p>
            <a:pPr lvl="2"/>
            <a:r>
              <a:rPr lang="en-US" sz="2000" dirty="0" smtClean="0"/>
              <a:t>&gt;17 inches in males and &gt;16 inches in females</a:t>
            </a:r>
          </a:p>
          <a:p>
            <a:pPr lvl="1"/>
            <a:r>
              <a:rPr lang="en-US" sz="2400" dirty="0" smtClean="0"/>
              <a:t>Waist circumference</a:t>
            </a:r>
          </a:p>
          <a:p>
            <a:pPr lvl="2"/>
            <a:r>
              <a:rPr lang="en-US" sz="2000" dirty="0" smtClean="0"/>
              <a:t>&gt;40 inches in males and &gt;36 inches in females</a:t>
            </a:r>
          </a:p>
          <a:p>
            <a:pPr lvl="1"/>
            <a:r>
              <a:rPr lang="en-US" sz="2400" dirty="0" smtClean="0"/>
              <a:t>High blood pressure</a:t>
            </a:r>
          </a:p>
          <a:p>
            <a:pPr lvl="2"/>
            <a:r>
              <a:rPr lang="en-US" sz="2000" dirty="0" smtClean="0"/>
              <a:t>&gt;140/90 mmHg</a:t>
            </a:r>
          </a:p>
          <a:p>
            <a:pPr lvl="1"/>
            <a:r>
              <a:rPr lang="en-US" sz="2400" dirty="0" smtClean="0"/>
              <a:t>Craniofacial features</a:t>
            </a:r>
          </a:p>
          <a:p>
            <a:pPr lvl="2"/>
            <a:r>
              <a:rPr lang="en-US" sz="2000" dirty="0" smtClean="0"/>
              <a:t>Small or receding chin, large tongue, narrow airway</a:t>
            </a:r>
          </a:p>
        </p:txBody>
      </p:sp>
      <p:sp>
        <p:nvSpPr>
          <p:cNvPr id="56324" name="Title 1"/>
          <p:cNvSpPr>
            <a:spLocks noGrp="1"/>
          </p:cNvSpPr>
          <p:nvPr>
            <p:ph type="title"/>
          </p:nvPr>
        </p:nvSpPr>
        <p:spPr/>
        <p:txBody>
          <a:bodyPr/>
          <a:lstStyle/>
          <a:p>
            <a:r>
              <a:rPr lang="en-US" dirty="0" smtClean="0">
                <a:solidFill>
                  <a:schemeClr val="bg1"/>
                </a:solidFill>
              </a:rPr>
              <a:t>Identifying/Screening Drivers at Risk for Sleep Disorders (3 of 7)</a:t>
            </a:r>
          </a:p>
        </p:txBody>
      </p:sp>
      <p:pic>
        <p:nvPicPr>
          <p:cNvPr id="56325" name="Picture 6" descr="blood pressure.jpg" title="Physical characteristics such as blood pressure can be assessed to screen for OSA."/>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962400"/>
            <a:ext cx="13731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male gender.jpg" title="OSA is more prevalent in males than fema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343400"/>
            <a:ext cx="174942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Content Placeholder 2"/>
          <p:cNvSpPr>
            <a:spLocks noGrp="1"/>
          </p:cNvSpPr>
          <p:nvPr>
            <p:ph idx="1"/>
          </p:nvPr>
        </p:nvSpPr>
        <p:spPr>
          <a:xfrm>
            <a:off x="457199" y="1447800"/>
            <a:ext cx="8353425" cy="4525963"/>
          </a:xfrm>
        </p:spPr>
        <p:txBody>
          <a:bodyPr/>
          <a:lstStyle/>
          <a:p>
            <a:r>
              <a:rPr lang="en-US" dirty="0" smtClean="0"/>
              <a:t>History and Other Predictors of OSA</a:t>
            </a:r>
          </a:p>
          <a:p>
            <a:pPr lvl="1"/>
            <a:r>
              <a:rPr lang="en-US" dirty="0" smtClean="0"/>
              <a:t>Family history of OSA</a:t>
            </a:r>
          </a:p>
          <a:p>
            <a:pPr lvl="1"/>
            <a:r>
              <a:rPr lang="en-US" dirty="0" smtClean="0"/>
              <a:t>Health history</a:t>
            </a:r>
          </a:p>
          <a:p>
            <a:pPr lvl="2"/>
            <a:r>
              <a:rPr lang="en-US" dirty="0" smtClean="0"/>
              <a:t>Diabetes, coronary disease, cardiovascular disease</a:t>
            </a:r>
          </a:p>
          <a:p>
            <a:pPr lvl="1"/>
            <a:r>
              <a:rPr lang="en-US" dirty="0" smtClean="0"/>
              <a:t>Age</a:t>
            </a:r>
          </a:p>
          <a:p>
            <a:pPr lvl="2"/>
            <a:r>
              <a:rPr lang="en-US" dirty="0" smtClean="0"/>
              <a:t>Prevalence of OSA increases with age</a:t>
            </a:r>
          </a:p>
          <a:p>
            <a:pPr lvl="1"/>
            <a:r>
              <a:rPr lang="en-US" dirty="0" smtClean="0"/>
              <a:t>Gender</a:t>
            </a:r>
          </a:p>
          <a:p>
            <a:pPr lvl="2"/>
            <a:r>
              <a:rPr lang="en-US" dirty="0" smtClean="0"/>
              <a:t>Males at increased risk for OSA</a:t>
            </a:r>
          </a:p>
        </p:txBody>
      </p:sp>
      <p:sp>
        <p:nvSpPr>
          <p:cNvPr id="57348" name="Title 1"/>
          <p:cNvSpPr>
            <a:spLocks noGrp="1"/>
          </p:cNvSpPr>
          <p:nvPr>
            <p:ph type="title"/>
          </p:nvPr>
        </p:nvSpPr>
        <p:spPr/>
        <p:txBody>
          <a:bodyPr/>
          <a:lstStyle/>
          <a:p>
            <a:r>
              <a:rPr lang="en-US" dirty="0" smtClean="0">
                <a:solidFill>
                  <a:schemeClr val="bg1"/>
                </a:solidFill>
              </a:rPr>
              <a:t>Identifying/Screening Drivers at Risk for Sleep Disorders (4 of 7)</a:t>
            </a:r>
          </a:p>
        </p:txBody>
      </p:sp>
      <p:pic>
        <p:nvPicPr>
          <p:cNvPr id="57349" name="Picture 5" descr="CV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505200"/>
            <a:ext cx="19526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p:txBody>
          <a:bodyPr/>
          <a:lstStyle/>
          <a:p>
            <a:r>
              <a:rPr lang="en-US" dirty="0" smtClean="0"/>
              <a:t>Recommendations</a:t>
            </a:r>
          </a:p>
          <a:p>
            <a:pPr lvl="1"/>
            <a:r>
              <a:rPr lang="en-US" dirty="0" smtClean="0"/>
              <a:t>Assess drivers with both objective and subjective tools</a:t>
            </a:r>
          </a:p>
          <a:p>
            <a:pPr lvl="1"/>
            <a:r>
              <a:rPr lang="en-US" dirty="0" smtClean="0"/>
              <a:t>Examine drivers’ driving/crash history</a:t>
            </a:r>
          </a:p>
          <a:p>
            <a:pPr lvl="2"/>
            <a:r>
              <a:rPr lang="en-US" dirty="0" smtClean="0"/>
              <a:t>Sleep/fatigue related?</a:t>
            </a:r>
          </a:p>
          <a:p>
            <a:pPr lvl="2"/>
            <a:endParaRPr lang="en-US" dirty="0" smtClean="0"/>
          </a:p>
        </p:txBody>
      </p:sp>
      <p:sp>
        <p:nvSpPr>
          <p:cNvPr id="58371" name="Title 1"/>
          <p:cNvSpPr>
            <a:spLocks noGrp="1"/>
          </p:cNvSpPr>
          <p:nvPr>
            <p:ph type="title"/>
          </p:nvPr>
        </p:nvSpPr>
        <p:spPr/>
        <p:txBody>
          <a:bodyPr/>
          <a:lstStyle/>
          <a:p>
            <a:r>
              <a:rPr lang="en-US" dirty="0" smtClean="0">
                <a:solidFill>
                  <a:schemeClr val="bg1"/>
                </a:solidFill>
              </a:rPr>
              <a:t>Identifying/Screening Drivers at Risk for Sleep Disorders (5 of 7)</a:t>
            </a:r>
          </a:p>
        </p:txBody>
      </p:sp>
      <p:pic>
        <p:nvPicPr>
          <p:cNvPr id="58372" name="Picture 5" descr="magnify glass.jpg" title="Both subjective and objective screening tools be considered when assessing risk for OSA with CMV driv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043218"/>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questionnaire.jpg" title="Both subjective and objective screening tools be considered when assessing risk for OSA with CMV driv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743200"/>
            <a:ext cx="197008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descr="weight scale.jpg" title="Both subjective and objective screening tools be considered when assessing risk for OSA with CMV driver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038600"/>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p:txBody>
          <a:bodyPr/>
          <a:lstStyle/>
          <a:p>
            <a:r>
              <a:rPr lang="en-US" dirty="0" smtClean="0"/>
              <a:t>American Academy of Sleep Medicine (AASM) Practice Parameters and Clinical Guidelines </a:t>
            </a:r>
          </a:p>
          <a:p>
            <a:pPr lvl="1">
              <a:spcBef>
                <a:spcPts val="1200"/>
              </a:spcBef>
            </a:pPr>
            <a:r>
              <a:rPr lang="en-US" dirty="0" smtClean="0"/>
              <a:t>Sleep history</a:t>
            </a:r>
          </a:p>
          <a:p>
            <a:pPr lvl="2"/>
            <a:r>
              <a:rPr lang="en-US" dirty="0" smtClean="0"/>
              <a:t>Evaluate health, sleep disorder symptoms</a:t>
            </a:r>
          </a:p>
          <a:p>
            <a:pPr lvl="1"/>
            <a:r>
              <a:rPr lang="en-US" dirty="0" smtClean="0"/>
              <a:t>Physical Exam</a:t>
            </a:r>
          </a:p>
          <a:p>
            <a:pPr lvl="2"/>
            <a:r>
              <a:rPr lang="en-US" dirty="0" smtClean="0"/>
              <a:t>Anthropometrics</a:t>
            </a:r>
          </a:p>
          <a:p>
            <a:pPr lvl="2"/>
            <a:r>
              <a:rPr lang="en-US" dirty="0" smtClean="0"/>
              <a:t>Respiratory, cardiovascular, neurologic systems</a:t>
            </a:r>
          </a:p>
          <a:p>
            <a:pPr lvl="1"/>
            <a:r>
              <a:rPr lang="en-US" dirty="0" smtClean="0"/>
              <a:t>Stratification of high/low OSA risk</a:t>
            </a:r>
          </a:p>
          <a:p>
            <a:pPr lvl="1"/>
            <a:r>
              <a:rPr lang="en-US" dirty="0" smtClean="0"/>
              <a:t>Primary care physician or sleep specialist </a:t>
            </a:r>
          </a:p>
        </p:txBody>
      </p:sp>
      <p:sp>
        <p:nvSpPr>
          <p:cNvPr id="59395" name="Title 1"/>
          <p:cNvSpPr>
            <a:spLocks noGrp="1"/>
          </p:cNvSpPr>
          <p:nvPr>
            <p:ph type="title"/>
          </p:nvPr>
        </p:nvSpPr>
        <p:spPr/>
        <p:txBody>
          <a:bodyPr/>
          <a:lstStyle/>
          <a:p>
            <a:r>
              <a:rPr lang="en-US" dirty="0" smtClean="0">
                <a:solidFill>
                  <a:schemeClr val="bg1"/>
                </a:solidFill>
              </a:rPr>
              <a:t>Identifying/Screening Drivers at Risk for Sleep Disorders (6 of 7)</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p:txBody>
          <a:bodyPr/>
          <a:lstStyle/>
          <a:p>
            <a:r>
              <a:rPr lang="en-US" dirty="0" smtClean="0">
                <a:solidFill>
                  <a:schemeClr val="bg1"/>
                </a:solidFill>
              </a:rPr>
              <a:t>Identifying/Screening Drivers at Risk for Sleep Disorders (7 of 7)</a:t>
            </a:r>
          </a:p>
        </p:txBody>
      </p:sp>
      <p:sp>
        <p:nvSpPr>
          <p:cNvPr id="60420" name="Content Placeholder 2"/>
          <p:cNvSpPr>
            <a:spLocks noGrp="1"/>
          </p:cNvSpPr>
          <p:nvPr>
            <p:ph idx="1"/>
          </p:nvPr>
        </p:nvSpPr>
        <p:spPr/>
        <p:txBody>
          <a:bodyPr/>
          <a:lstStyle/>
          <a:p>
            <a:r>
              <a:rPr lang="en-US" dirty="0" smtClean="0"/>
              <a:t>FMCSA MEP Recommendations</a:t>
            </a:r>
          </a:p>
          <a:p>
            <a:pPr lvl="1"/>
            <a:r>
              <a:rPr lang="en-US" dirty="0" smtClean="0"/>
              <a:t>Drivers who meet the following criteria should be required to undergo evaluation of OSA:</a:t>
            </a:r>
          </a:p>
          <a:p>
            <a:pPr lvl="2"/>
            <a:r>
              <a:rPr lang="en-US" dirty="0" smtClean="0"/>
              <a:t>Categorized as high risk for OSA according to the Berlin Questionnaire, </a:t>
            </a:r>
            <a:r>
              <a:rPr lang="en-US" b="1" u="sng" dirty="0" smtClean="0"/>
              <a:t>OR</a:t>
            </a:r>
          </a:p>
          <a:p>
            <a:pPr lvl="2"/>
            <a:r>
              <a:rPr lang="en-US" dirty="0" smtClean="0"/>
              <a:t>BMI ≥ 33 kg/m</a:t>
            </a:r>
            <a:r>
              <a:rPr lang="en-US" baseline="30000" dirty="0" smtClean="0"/>
              <a:t>2</a:t>
            </a:r>
            <a:r>
              <a:rPr lang="en-US" dirty="0" smtClean="0"/>
              <a:t>,</a:t>
            </a:r>
            <a:r>
              <a:rPr lang="en-US" baseline="30000" dirty="0" smtClean="0"/>
              <a:t>  </a:t>
            </a:r>
            <a:r>
              <a:rPr lang="en-US" b="1" u="sng" dirty="0" smtClean="0"/>
              <a:t>OR</a:t>
            </a:r>
          </a:p>
          <a:p>
            <a:pPr lvl="2"/>
            <a:r>
              <a:rPr lang="en-US" dirty="0" smtClean="0"/>
              <a:t>Judged at risk for OSA from clinical evaluation</a:t>
            </a:r>
          </a:p>
          <a:p>
            <a:pPr lvl="2">
              <a:buFont typeface="Arial" charset="0"/>
              <a:buNone/>
            </a:pPr>
            <a:endParaRPr lang="en-US" baseline="30000" dirty="0" smtClean="0"/>
          </a:p>
        </p:txBody>
      </p:sp>
      <p:pic>
        <p:nvPicPr>
          <p:cNvPr id="60421" name="Picture 6" descr="logo Medical Expert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19825"/>
            <a:ext cx="1933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smtClean="0">
                <a:solidFill>
                  <a:schemeClr val="bg1"/>
                </a:solidFill>
              </a:rPr>
              <a:t>Sleep Disorders Testing (1 of 4)</a:t>
            </a:r>
          </a:p>
        </p:txBody>
      </p:sp>
      <p:sp>
        <p:nvSpPr>
          <p:cNvPr id="61443" name="Content Placeholder 2"/>
          <p:cNvSpPr>
            <a:spLocks noGrp="1"/>
          </p:cNvSpPr>
          <p:nvPr>
            <p:ph idx="1"/>
          </p:nvPr>
        </p:nvSpPr>
        <p:spPr>
          <a:xfrm>
            <a:off x="457200" y="1600200"/>
            <a:ext cx="8534400" cy="4525963"/>
          </a:xfrm>
        </p:spPr>
        <p:txBody>
          <a:bodyPr/>
          <a:lstStyle/>
          <a:p>
            <a:r>
              <a:rPr lang="en-US" dirty="0" smtClean="0"/>
              <a:t>Laboratory </a:t>
            </a:r>
            <a:r>
              <a:rPr lang="en-US" dirty="0" err="1" smtClean="0"/>
              <a:t>polysomnography</a:t>
            </a:r>
            <a:r>
              <a:rPr lang="en-US" dirty="0" smtClean="0"/>
              <a:t> (PSG)</a:t>
            </a:r>
          </a:p>
          <a:p>
            <a:pPr lvl="1"/>
            <a:r>
              <a:rPr lang="en-US" dirty="0" smtClean="0"/>
              <a:t>Gold standard for diagnosing sleep disorders</a:t>
            </a:r>
            <a:r>
              <a:rPr lang="en-US" sz="2000" dirty="0" smtClean="0"/>
              <a:t>	</a:t>
            </a:r>
          </a:p>
          <a:p>
            <a:pPr lvl="1"/>
            <a:r>
              <a:rPr lang="en-US" dirty="0" smtClean="0"/>
              <a:t>Overnight at sleep clinic, attended by                   sleep technician</a:t>
            </a:r>
          </a:p>
          <a:p>
            <a:pPr lvl="2"/>
            <a:r>
              <a:rPr lang="en-US" dirty="0" smtClean="0"/>
              <a:t>Costly</a:t>
            </a:r>
          </a:p>
          <a:p>
            <a:pPr lvl="1"/>
            <a:r>
              <a:rPr lang="en-US" dirty="0" smtClean="0"/>
              <a:t>Recorded physiological data</a:t>
            </a:r>
          </a:p>
          <a:p>
            <a:pPr lvl="2"/>
            <a:r>
              <a:rPr lang="en-US" dirty="0" smtClean="0"/>
              <a:t>Brain (EEG), heart, airflow, O</a:t>
            </a:r>
            <a:r>
              <a:rPr lang="en-US" baseline="-25000" dirty="0" smtClean="0"/>
              <a:t>2</a:t>
            </a:r>
            <a:r>
              <a:rPr lang="en-US" dirty="0" smtClean="0"/>
              <a:t> saturation, body movement</a:t>
            </a:r>
          </a:p>
          <a:p>
            <a:pPr lvl="1"/>
            <a:r>
              <a:rPr lang="en-US" dirty="0" smtClean="0"/>
              <a:t>Real time data collection and                        monitoring</a:t>
            </a:r>
          </a:p>
          <a:p>
            <a:pPr lvl="1"/>
            <a:r>
              <a:rPr lang="en-US" dirty="0" smtClean="0"/>
              <a:t>AHI</a:t>
            </a:r>
          </a:p>
        </p:txBody>
      </p:sp>
      <p:pic>
        <p:nvPicPr>
          <p:cNvPr id="61444" name="Picture 5" descr="ECG.jpg" title="ECG and real time data collection and monitor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276600"/>
            <a:ext cx="20621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6" descr="ECG monitor.jpg" title="ECG and real time data collection and monitor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029200"/>
            <a:ext cx="1701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solidFill>
                  <a:schemeClr val="bg1"/>
                </a:solidFill>
              </a:rPr>
              <a:t>Sleep Disorders Testing (2 of 4)</a:t>
            </a:r>
          </a:p>
        </p:txBody>
      </p:sp>
      <p:sp>
        <p:nvSpPr>
          <p:cNvPr id="62467" name="Content Placeholder 2"/>
          <p:cNvSpPr>
            <a:spLocks noGrp="1"/>
          </p:cNvSpPr>
          <p:nvPr>
            <p:ph idx="1"/>
          </p:nvPr>
        </p:nvSpPr>
        <p:spPr>
          <a:xfrm>
            <a:off x="457200" y="1524000"/>
            <a:ext cx="8229600" cy="4525963"/>
          </a:xfrm>
        </p:spPr>
        <p:txBody>
          <a:bodyPr/>
          <a:lstStyle/>
          <a:p>
            <a:pPr>
              <a:spcBef>
                <a:spcPts val="300"/>
              </a:spcBef>
            </a:pPr>
            <a:r>
              <a:rPr lang="en-US" sz="2800" dirty="0" smtClean="0"/>
              <a:t>Portable Monitoring (PM)</a:t>
            </a:r>
          </a:p>
          <a:p>
            <a:pPr lvl="1">
              <a:spcBef>
                <a:spcPts val="300"/>
              </a:spcBef>
            </a:pPr>
            <a:r>
              <a:rPr lang="en-US" sz="2400" dirty="0" smtClean="0"/>
              <a:t>Unattended sleep study performed                               outside of sleep lab</a:t>
            </a:r>
          </a:p>
          <a:p>
            <a:pPr lvl="2">
              <a:spcBef>
                <a:spcPts val="300"/>
              </a:spcBef>
            </a:pPr>
            <a:r>
              <a:rPr lang="en-US" sz="2200" dirty="0" smtClean="0"/>
              <a:t>Cost effective and convenient for drivers</a:t>
            </a:r>
          </a:p>
          <a:p>
            <a:pPr lvl="1">
              <a:spcBef>
                <a:spcPts val="300"/>
              </a:spcBef>
            </a:pPr>
            <a:r>
              <a:rPr lang="en-US" sz="2400" dirty="0" smtClean="0"/>
              <a:t>PMs approved as alternatives to PSG for                        screening and diagnosis of OSA </a:t>
            </a:r>
          </a:p>
          <a:p>
            <a:pPr lvl="1">
              <a:spcBef>
                <a:spcPts val="300"/>
              </a:spcBef>
            </a:pPr>
            <a:r>
              <a:rPr lang="en-US" sz="2400" dirty="0" smtClean="0"/>
              <a:t>Similar recorded physiological data to PSG</a:t>
            </a:r>
          </a:p>
          <a:p>
            <a:pPr lvl="2">
              <a:spcBef>
                <a:spcPts val="300"/>
              </a:spcBef>
            </a:pPr>
            <a:r>
              <a:rPr lang="en-US" sz="2200" dirty="0" smtClean="0"/>
              <a:t>No channels to assess sleep architecture or time</a:t>
            </a:r>
          </a:p>
          <a:p>
            <a:pPr lvl="1">
              <a:spcBef>
                <a:spcPts val="300"/>
              </a:spcBef>
            </a:pPr>
            <a:r>
              <a:rPr lang="en-US" sz="2400" dirty="0" smtClean="0"/>
              <a:t>Limitations</a:t>
            </a:r>
          </a:p>
          <a:p>
            <a:pPr lvl="2">
              <a:spcBef>
                <a:spcPts val="300"/>
              </a:spcBef>
            </a:pPr>
            <a:r>
              <a:rPr lang="en-US" dirty="0" smtClean="0"/>
              <a:t>Chain of custody must be secured</a:t>
            </a:r>
          </a:p>
          <a:p>
            <a:pPr lvl="2">
              <a:spcBef>
                <a:spcPts val="300"/>
              </a:spcBef>
            </a:pPr>
            <a:r>
              <a:rPr lang="en-US" sz="2200" dirty="0" smtClean="0"/>
              <a:t>Only appropriate for evaluation in high risk populations without significant medical problems</a:t>
            </a:r>
          </a:p>
          <a:p>
            <a:pPr lvl="2"/>
            <a:endParaRPr lang="en-US" dirty="0" smtClean="0"/>
          </a:p>
          <a:p>
            <a:pPr lvl="1"/>
            <a:endParaRPr lang="en-US" dirty="0" smtClean="0"/>
          </a:p>
          <a:p>
            <a:pPr lvl="1"/>
            <a:endParaRPr lang="en-US" dirty="0" smtClean="0"/>
          </a:p>
          <a:p>
            <a:pPr lvl="1"/>
            <a:endParaRPr lang="en-US" dirty="0" smtClean="0"/>
          </a:p>
        </p:txBody>
      </p:sp>
      <p:grpSp>
        <p:nvGrpSpPr>
          <p:cNvPr id="62468" name="Group 1" title="Sleep disorder testing with a portable monitor"/>
          <p:cNvGrpSpPr>
            <a:grpSpLocks/>
          </p:cNvGrpSpPr>
          <p:nvPr/>
        </p:nvGrpSpPr>
        <p:grpSpPr bwMode="auto">
          <a:xfrm>
            <a:off x="6481763" y="1811337"/>
            <a:ext cx="2438400" cy="1922463"/>
            <a:chOff x="6629400" y="1081088"/>
            <a:chExt cx="2528436" cy="1878012"/>
          </a:xfrm>
        </p:grpSpPr>
        <p:pic>
          <p:nvPicPr>
            <p:cNvPr id="62469" name="Picture 6" descr="ApneaLink Plus Slee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286" y="1081088"/>
              <a:ext cx="24955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5"/>
            <p:cNvSpPr>
              <a:spLocks noChangeArrowheads="1"/>
            </p:cNvSpPr>
            <p:nvPr/>
          </p:nvSpPr>
          <p:spPr bwMode="auto">
            <a:xfrm>
              <a:off x="6629400" y="2743200"/>
              <a:ext cx="2514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i="1"/>
                <a:t>© ResMed 2011 Used with Permission</a:t>
              </a:r>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smtClean="0">
                <a:solidFill>
                  <a:schemeClr val="bg1"/>
                </a:solidFill>
              </a:rPr>
              <a:t>Sleep Disorders Testing (3 of 4)</a:t>
            </a:r>
          </a:p>
        </p:txBody>
      </p:sp>
      <p:sp>
        <p:nvSpPr>
          <p:cNvPr id="63491" name="Content Placeholder 2"/>
          <p:cNvSpPr>
            <a:spLocks noGrp="1"/>
          </p:cNvSpPr>
          <p:nvPr>
            <p:ph idx="1"/>
          </p:nvPr>
        </p:nvSpPr>
        <p:spPr>
          <a:xfrm>
            <a:off x="457200" y="1600200"/>
            <a:ext cx="8534400" cy="4525963"/>
          </a:xfrm>
        </p:spPr>
        <p:txBody>
          <a:bodyPr/>
          <a:lstStyle/>
          <a:p>
            <a:pPr>
              <a:spcBef>
                <a:spcPts val="300"/>
              </a:spcBef>
            </a:pPr>
            <a:r>
              <a:rPr lang="en-US" sz="2800" dirty="0" smtClean="0"/>
              <a:t>AASM Practice Parameters and Clinical Guidelines</a:t>
            </a:r>
          </a:p>
          <a:p>
            <a:pPr lvl="1">
              <a:spcBef>
                <a:spcPts val="300"/>
              </a:spcBef>
            </a:pPr>
            <a:r>
              <a:rPr lang="en-US" sz="2400" dirty="0" smtClean="0"/>
              <a:t>Laboratory PSG</a:t>
            </a:r>
          </a:p>
          <a:p>
            <a:pPr lvl="2">
              <a:spcBef>
                <a:spcPts val="300"/>
              </a:spcBef>
            </a:pPr>
            <a:r>
              <a:rPr lang="en-US" sz="2100" dirty="0" smtClean="0"/>
              <a:t>Required and recommended physiologic recordings</a:t>
            </a:r>
          </a:p>
          <a:p>
            <a:pPr lvl="2">
              <a:spcBef>
                <a:spcPts val="300"/>
              </a:spcBef>
            </a:pPr>
            <a:r>
              <a:rPr lang="en-US" sz="2100" dirty="0" smtClean="0"/>
              <a:t>Monitoring by AASM accredited technologist/physician</a:t>
            </a:r>
          </a:p>
          <a:p>
            <a:pPr lvl="1">
              <a:spcBef>
                <a:spcPts val="300"/>
              </a:spcBef>
            </a:pPr>
            <a:r>
              <a:rPr lang="en-US" sz="2400" dirty="0" smtClean="0"/>
              <a:t>PM</a:t>
            </a:r>
          </a:p>
          <a:p>
            <a:pPr lvl="2">
              <a:spcBef>
                <a:spcPts val="300"/>
              </a:spcBef>
            </a:pPr>
            <a:r>
              <a:rPr lang="en-US" sz="2100" dirty="0" smtClean="0"/>
              <a:t>Accompanied by comprehensive sleep evaluation by sleep practitioner</a:t>
            </a:r>
          </a:p>
          <a:p>
            <a:pPr lvl="2">
              <a:spcBef>
                <a:spcPts val="300"/>
              </a:spcBef>
            </a:pPr>
            <a:r>
              <a:rPr lang="en-US" sz="2100" dirty="0" smtClean="0"/>
              <a:t>High pretest probability of OSA and no major comorbid medical conditions</a:t>
            </a:r>
          </a:p>
          <a:p>
            <a:pPr lvl="2">
              <a:spcBef>
                <a:spcPts val="300"/>
              </a:spcBef>
            </a:pPr>
            <a:r>
              <a:rPr lang="en-US" sz="2100" dirty="0" smtClean="0"/>
              <a:t>Required and recommended physiologic recording</a:t>
            </a:r>
          </a:p>
          <a:p>
            <a:pPr lvl="2">
              <a:spcBef>
                <a:spcPts val="300"/>
              </a:spcBef>
            </a:pPr>
            <a:r>
              <a:rPr lang="en-US" sz="2100" dirty="0" smtClean="0"/>
              <a:t>AASM accredited comprehensive sleep medicine program</a:t>
            </a:r>
          </a:p>
          <a:p>
            <a:pPr lvl="2">
              <a:spcBef>
                <a:spcPts val="300"/>
              </a:spcBef>
            </a:pPr>
            <a:r>
              <a:rPr lang="en-US" sz="2100" dirty="0" smtClean="0"/>
              <a:t>PSG should be performed in cases where PM is inadequate or fails to establish OSA diagnosis in patients with high pretest probability</a:t>
            </a:r>
          </a:p>
          <a:p>
            <a:pPr lvl="2"/>
            <a:endParaRPr lang="en-US" dirty="0" smtClean="0"/>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itle 1"/>
          <p:cNvSpPr>
            <a:spLocks noGrp="1"/>
          </p:cNvSpPr>
          <p:nvPr>
            <p:ph type="title"/>
          </p:nvPr>
        </p:nvSpPr>
        <p:spPr/>
        <p:txBody>
          <a:bodyPr/>
          <a:lstStyle/>
          <a:p>
            <a:r>
              <a:rPr lang="en-US" dirty="0" smtClean="0">
                <a:solidFill>
                  <a:schemeClr val="bg1"/>
                </a:solidFill>
              </a:rPr>
              <a:t>Sleep Disorders Testing (4 of 4)</a:t>
            </a:r>
          </a:p>
        </p:txBody>
      </p:sp>
      <p:sp>
        <p:nvSpPr>
          <p:cNvPr id="64516" name="Content Placeholder 2"/>
          <p:cNvSpPr>
            <a:spLocks noGrp="1"/>
          </p:cNvSpPr>
          <p:nvPr>
            <p:ph idx="1"/>
          </p:nvPr>
        </p:nvSpPr>
        <p:spPr/>
        <p:txBody>
          <a:bodyPr/>
          <a:lstStyle/>
          <a:p>
            <a:r>
              <a:rPr lang="en-US" dirty="0" smtClean="0"/>
              <a:t>FMCSA MEP Recommendations</a:t>
            </a:r>
          </a:p>
          <a:p>
            <a:pPr lvl="1"/>
            <a:r>
              <a:rPr lang="en-US" dirty="0" smtClean="0"/>
              <a:t>Overnight laboratory PSG preferred</a:t>
            </a:r>
          </a:p>
          <a:p>
            <a:pPr lvl="1"/>
            <a:r>
              <a:rPr lang="en-US" dirty="0" smtClean="0"/>
              <a:t>PM acceptable alternative method</a:t>
            </a:r>
          </a:p>
          <a:p>
            <a:pPr lvl="2"/>
            <a:r>
              <a:rPr lang="en-US" dirty="0" smtClean="0"/>
              <a:t>Device must be validated against PSG</a:t>
            </a:r>
          </a:p>
          <a:p>
            <a:pPr lvl="2"/>
            <a:r>
              <a:rPr lang="en-US" dirty="0" smtClean="0"/>
              <a:t>Physiologic measurement requirements</a:t>
            </a:r>
          </a:p>
          <a:p>
            <a:pPr lvl="2"/>
            <a:r>
              <a:rPr lang="en-US" dirty="0" smtClean="0"/>
              <a:t>Minimum 5 hours recording time</a:t>
            </a:r>
          </a:p>
          <a:p>
            <a:pPr lvl="1"/>
            <a:r>
              <a:rPr lang="en-US" dirty="0" smtClean="0"/>
              <a:t>Testing should occur while on usual chronic medication regime</a:t>
            </a:r>
          </a:p>
        </p:txBody>
      </p:sp>
      <p:pic>
        <p:nvPicPr>
          <p:cNvPr id="64517" name="Picture 6" descr="logo Medical Expert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219825"/>
            <a:ext cx="1933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smtClean="0">
                <a:solidFill>
                  <a:schemeClr val="bg1"/>
                </a:solidFill>
              </a:rPr>
              <a:t>Alternative Sleep Assessment Methods*</a:t>
            </a:r>
          </a:p>
        </p:txBody>
      </p:sp>
      <p:sp>
        <p:nvSpPr>
          <p:cNvPr id="39939" name="Content Placeholder 4"/>
          <p:cNvSpPr>
            <a:spLocks noGrp="1"/>
          </p:cNvSpPr>
          <p:nvPr>
            <p:ph idx="1"/>
          </p:nvPr>
        </p:nvSpPr>
        <p:spPr/>
        <p:txBody>
          <a:bodyPr>
            <a:normAutofit fontScale="92500" lnSpcReduction="10000"/>
          </a:bodyPr>
          <a:lstStyle/>
          <a:p>
            <a:pPr>
              <a:defRPr/>
            </a:pPr>
            <a:r>
              <a:rPr lang="en-US" dirty="0" err="1" smtClean="0"/>
              <a:t>Actigraphy</a:t>
            </a:r>
            <a:endParaRPr lang="en-US" dirty="0" smtClean="0"/>
          </a:p>
          <a:p>
            <a:pPr lvl="1">
              <a:defRPr/>
            </a:pPr>
            <a:r>
              <a:rPr lang="en-US" dirty="0"/>
              <a:t>Wrist-worn devices that measure movement</a:t>
            </a:r>
          </a:p>
          <a:p>
            <a:pPr lvl="1">
              <a:defRPr/>
            </a:pPr>
            <a:r>
              <a:rPr lang="en-US" dirty="0" smtClean="0"/>
              <a:t>Assess sleep/wake and movement patterns over time</a:t>
            </a:r>
          </a:p>
          <a:p>
            <a:pPr lvl="1">
              <a:defRPr/>
            </a:pPr>
            <a:r>
              <a:rPr lang="en-US" dirty="0" smtClean="0"/>
              <a:t>Rough estimate of sleep quantity and                   quality</a:t>
            </a:r>
          </a:p>
          <a:p>
            <a:pPr>
              <a:defRPr/>
            </a:pPr>
            <a:r>
              <a:rPr lang="en-US" dirty="0" smtClean="0"/>
              <a:t>Sleep log/diary</a:t>
            </a:r>
          </a:p>
          <a:p>
            <a:pPr lvl="1">
              <a:defRPr/>
            </a:pPr>
            <a:r>
              <a:rPr lang="en-US" dirty="0" smtClean="0"/>
              <a:t>Recorded sleep/wake activity</a:t>
            </a:r>
          </a:p>
          <a:p>
            <a:pPr lvl="1">
              <a:defRPr/>
            </a:pPr>
            <a:r>
              <a:rPr lang="en-US" dirty="0" smtClean="0"/>
              <a:t>Used to establish sleep patterns</a:t>
            </a:r>
          </a:p>
          <a:p>
            <a:pPr lvl="1">
              <a:defRPr/>
            </a:pPr>
            <a:r>
              <a:rPr lang="en-US" dirty="0" smtClean="0"/>
              <a:t>Insomnia, circadian rhythm disorders, poor sleep habits</a:t>
            </a:r>
          </a:p>
          <a:p>
            <a:pPr lvl="1">
              <a:buFont typeface="Arial" charset="0"/>
              <a:buNone/>
              <a:defRPr/>
            </a:pPr>
            <a:endParaRPr lang="en-US" dirty="0" smtClean="0"/>
          </a:p>
        </p:txBody>
      </p:sp>
      <p:sp>
        <p:nvSpPr>
          <p:cNvPr id="65540" name="TextBox 7"/>
          <p:cNvSpPr txBox="1">
            <a:spLocks noChangeArrowheads="1"/>
          </p:cNvSpPr>
          <p:nvPr/>
        </p:nvSpPr>
        <p:spPr bwMode="auto">
          <a:xfrm>
            <a:off x="438150" y="5867400"/>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sz="1600" i="1" dirty="0">
                <a:solidFill>
                  <a:srgbClr val="FF0000"/>
                </a:solidFill>
              </a:rPr>
              <a:t>*Note that these options are not appropriate for sleep disorder diagnosis but may be useful for obtaining additional information on sleep habits</a:t>
            </a:r>
          </a:p>
        </p:txBody>
      </p:sp>
      <p:pic>
        <p:nvPicPr>
          <p:cNvPr id="65541" name="Picture 2" title="Acti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052763"/>
            <a:ext cx="1676400" cy="1968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Restless leg synd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1642" y="1295400"/>
            <a:ext cx="2057400" cy="1143000"/>
          </a:xfrm>
          <a:prstGeom prst="rect">
            <a:avLst/>
          </a:prstGeom>
        </p:spPr>
      </p:pic>
      <p:sp>
        <p:nvSpPr>
          <p:cNvPr id="13314" name="Title 1"/>
          <p:cNvSpPr>
            <a:spLocks noGrp="1"/>
          </p:cNvSpPr>
          <p:nvPr>
            <p:ph type="title"/>
          </p:nvPr>
        </p:nvSpPr>
        <p:spPr/>
        <p:txBody>
          <a:bodyPr/>
          <a:lstStyle/>
          <a:p>
            <a:pPr eaLnBrk="1" hangingPunct="1"/>
            <a:r>
              <a:rPr lang="en-US" smtClean="0">
                <a:solidFill>
                  <a:schemeClr val="bg1"/>
                </a:solidFill>
              </a:rPr>
              <a:t>Common Sleep Disorders</a:t>
            </a:r>
          </a:p>
        </p:txBody>
      </p:sp>
      <p:sp>
        <p:nvSpPr>
          <p:cNvPr id="3" name="Content Placeholder 2"/>
          <p:cNvSpPr>
            <a:spLocks noGrp="1"/>
          </p:cNvSpPr>
          <p:nvPr>
            <p:ph idx="1"/>
          </p:nvPr>
        </p:nvSpPr>
        <p:spPr>
          <a:xfrm>
            <a:off x="457200" y="1600200"/>
            <a:ext cx="8229600" cy="4800600"/>
          </a:xfrm>
        </p:spPr>
        <p:txBody>
          <a:bodyPr rtlCol="0">
            <a:normAutofit fontScale="85000" lnSpcReduction="20000"/>
          </a:bodyPr>
          <a:lstStyle/>
          <a:p>
            <a:pPr fontAlgn="auto">
              <a:spcAft>
                <a:spcPts val="0"/>
              </a:spcAft>
              <a:defRPr/>
            </a:pPr>
            <a:r>
              <a:rPr lang="en-US" sz="3400" b="1" dirty="0" smtClean="0"/>
              <a:t>Restless leg syndrome</a:t>
            </a:r>
          </a:p>
          <a:p>
            <a:pPr lvl="1" eaLnBrk="1" fontAlgn="auto" hangingPunct="1">
              <a:spcAft>
                <a:spcPts val="0"/>
              </a:spcAft>
              <a:defRPr/>
            </a:pPr>
            <a:r>
              <a:rPr lang="en-US" dirty="0" smtClean="0"/>
              <a:t>Neurological disorder</a:t>
            </a:r>
          </a:p>
          <a:p>
            <a:pPr lvl="1" eaLnBrk="1" fontAlgn="auto" hangingPunct="1">
              <a:spcAft>
                <a:spcPts val="0"/>
              </a:spcAft>
              <a:defRPr/>
            </a:pPr>
            <a:r>
              <a:rPr lang="en-US" dirty="0" smtClean="0"/>
              <a:t>Extreme leg discomfort while sitting or lying that results in urges to move the legs to stop unpleasant sensations</a:t>
            </a:r>
          </a:p>
          <a:p>
            <a:pPr fontAlgn="auto">
              <a:spcAft>
                <a:spcPts val="0"/>
              </a:spcAft>
              <a:defRPr/>
            </a:pPr>
            <a:r>
              <a:rPr lang="en-US" sz="3400" b="1" dirty="0" smtClean="0"/>
              <a:t>Insomnia</a:t>
            </a:r>
          </a:p>
          <a:p>
            <a:pPr lvl="1" eaLnBrk="1" fontAlgn="auto" hangingPunct="1">
              <a:spcAft>
                <a:spcPts val="0"/>
              </a:spcAft>
              <a:defRPr/>
            </a:pPr>
            <a:r>
              <a:rPr lang="en-US" dirty="0" smtClean="0"/>
              <a:t>Chronic inability to fall asleep and/or stay asleep</a:t>
            </a:r>
          </a:p>
          <a:p>
            <a:pPr lvl="1" eaLnBrk="1" fontAlgn="auto" hangingPunct="1">
              <a:spcAft>
                <a:spcPts val="0"/>
              </a:spcAft>
              <a:defRPr/>
            </a:pPr>
            <a:r>
              <a:rPr lang="en-US" dirty="0" smtClean="0"/>
              <a:t>Results in little sleep or poor quality sleep,                           leading to EDS and lack of energy</a:t>
            </a:r>
          </a:p>
          <a:p>
            <a:pPr fontAlgn="auto">
              <a:spcAft>
                <a:spcPts val="0"/>
              </a:spcAft>
              <a:defRPr/>
            </a:pPr>
            <a:r>
              <a:rPr lang="en-US" sz="3400" b="1" dirty="0" smtClean="0"/>
              <a:t>Circadian rhythm sleep disorder</a:t>
            </a:r>
          </a:p>
          <a:p>
            <a:pPr lvl="1" eaLnBrk="1" fontAlgn="auto" hangingPunct="1">
              <a:spcAft>
                <a:spcPts val="0"/>
              </a:spcAft>
              <a:defRPr/>
            </a:pPr>
            <a:r>
              <a:rPr lang="en-US" dirty="0" smtClean="0"/>
              <a:t>Inability to sleep and wake at the times required for normal work, school and social needs</a:t>
            </a:r>
          </a:p>
          <a:p>
            <a:pPr lvl="1" eaLnBrk="1" fontAlgn="auto" hangingPunct="1">
              <a:spcAft>
                <a:spcPts val="0"/>
              </a:spcAft>
              <a:defRPr/>
            </a:pPr>
            <a:r>
              <a:rPr lang="en-US" dirty="0" smtClean="0"/>
              <a:t>Can affect sleep quality and alertness and may hinder work performance and increase risk of job injury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 descr="S9 AutoSet and H5i with ClimateLine Tubing" title="PAP mach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105400"/>
            <a:ext cx="29718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p:nvPr>
        </p:nvSpPr>
        <p:spPr/>
        <p:txBody>
          <a:bodyPr/>
          <a:lstStyle/>
          <a:p>
            <a:r>
              <a:rPr lang="en-US" dirty="0" smtClean="0">
                <a:solidFill>
                  <a:schemeClr val="bg1"/>
                </a:solidFill>
              </a:rPr>
              <a:t>Sleep Disorders Treatment (1 of 7)</a:t>
            </a:r>
          </a:p>
        </p:txBody>
      </p:sp>
      <p:sp>
        <p:nvSpPr>
          <p:cNvPr id="66564" name="Content Placeholder 2"/>
          <p:cNvSpPr>
            <a:spLocks noGrp="1"/>
          </p:cNvSpPr>
          <p:nvPr>
            <p:ph idx="1"/>
          </p:nvPr>
        </p:nvSpPr>
        <p:spPr/>
        <p:txBody>
          <a:bodyPr/>
          <a:lstStyle/>
          <a:p>
            <a:r>
              <a:rPr lang="en-US" dirty="0" smtClean="0"/>
              <a:t>PAP</a:t>
            </a:r>
          </a:p>
          <a:p>
            <a:pPr lvl="1"/>
            <a:r>
              <a:rPr lang="en-US" sz="2400" dirty="0" smtClean="0"/>
              <a:t>Delivers pressurized air through airway via a hose connected to a face mask </a:t>
            </a:r>
          </a:p>
          <a:p>
            <a:pPr lvl="1"/>
            <a:r>
              <a:rPr lang="en-US" sz="2400" dirty="0" smtClean="0"/>
              <a:t>Prevents partial/complete collapse of airway</a:t>
            </a:r>
          </a:p>
          <a:p>
            <a:pPr lvl="1"/>
            <a:r>
              <a:rPr lang="en-US" sz="2400" dirty="0" smtClean="0"/>
              <a:t>Airway delivery pressure prescribed by physician</a:t>
            </a:r>
          </a:p>
          <a:p>
            <a:pPr lvl="1"/>
            <a:r>
              <a:rPr lang="en-US" sz="2400" dirty="0" smtClean="0"/>
              <a:t>When used properly and consistently, PAP decreases OSA severity and fatigue, improves attitude and daytime functioning, and reduces blood pressure and cardiovascular complications</a:t>
            </a:r>
          </a:p>
          <a:p>
            <a:pPr lvl="1"/>
            <a:r>
              <a:rPr lang="en-US" sz="2400" dirty="0" smtClean="0"/>
              <a:t>PAP compliance is a significant concern</a:t>
            </a:r>
          </a:p>
          <a:p>
            <a:pPr lvl="1"/>
            <a:endParaRPr lang="en-US" dirty="0" smtClean="0"/>
          </a:p>
        </p:txBody>
      </p:sp>
      <p:sp>
        <p:nvSpPr>
          <p:cNvPr id="66565" name="Rectangle 5"/>
          <p:cNvSpPr>
            <a:spLocks noChangeArrowheads="1"/>
          </p:cNvSpPr>
          <p:nvPr/>
        </p:nvSpPr>
        <p:spPr bwMode="auto">
          <a:xfrm>
            <a:off x="6400800" y="6260097"/>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a:t>
            </a:r>
            <a:r>
              <a:rPr lang="en-US" sz="800" i="1" dirty="0" err="1"/>
              <a:t>ResMed</a:t>
            </a:r>
            <a:r>
              <a:rPr lang="en-US" sz="800" i="1" dirty="0"/>
              <a:t> 2011 Used with Permission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dirty="0" smtClean="0">
                <a:solidFill>
                  <a:schemeClr val="bg1"/>
                </a:solidFill>
              </a:rPr>
              <a:t>Sleep Disorders Treatment (2 of 7)</a:t>
            </a:r>
          </a:p>
        </p:txBody>
      </p:sp>
      <p:sp>
        <p:nvSpPr>
          <p:cNvPr id="67587" name="Rectangle 6"/>
          <p:cNvSpPr>
            <a:spLocks noChangeArrowheads="1"/>
          </p:cNvSpPr>
          <p:nvPr/>
        </p:nvSpPr>
        <p:spPr bwMode="auto">
          <a:xfrm>
            <a:off x="3276600" y="5834063"/>
            <a:ext cx="2819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800" i="1"/>
              <a:t>Sleeplab3</a:t>
            </a:r>
          </a:p>
          <a:p>
            <a:pPr algn="ctr"/>
            <a:r>
              <a:rPr lang="en-US" sz="800" i="1"/>
              <a:t>Used with Permission of Respironics, Inc., Murrysville, PA</a:t>
            </a:r>
          </a:p>
        </p:txBody>
      </p:sp>
      <p:pic>
        <p:nvPicPr>
          <p:cNvPr id="3" name="PAP Animation_Slide 5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457200" y="1600200"/>
          <a:ext cx="8382000" cy="467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bwMode="auto">
          <a:xfrm>
            <a:off x="457200" y="228600"/>
            <a:ext cx="8229600" cy="1143000"/>
          </a:xfrm>
          <a:prstGeom prst="rect">
            <a:avLst/>
          </a:prstGeom>
          <a:noFill/>
          <a:ln w="9525">
            <a:noFill/>
            <a:miter lim="800000"/>
            <a:headEnd/>
            <a:tailEnd/>
          </a:ln>
        </p:spPr>
        <p:txBody>
          <a:bodyPr anchor="ctr"/>
          <a:lstStyle/>
          <a:p>
            <a:pPr algn="ctr" eaLnBrk="0" hangingPunct="0">
              <a:defRPr/>
            </a:pPr>
            <a:r>
              <a:rPr lang="en-US" sz="4400" dirty="0">
                <a:solidFill>
                  <a:schemeClr val="bg1"/>
                </a:solidFill>
                <a:latin typeface="+mj-lt"/>
                <a:ea typeface="+mj-ea"/>
                <a:cs typeface="+mj-cs"/>
              </a:rPr>
              <a:t>Sleep Disorders Treatment (3 of 7)</a:t>
            </a:r>
          </a:p>
        </p:txBody>
      </p:sp>
      <p:pic>
        <p:nvPicPr>
          <p:cNvPr id="68612" name="Picture 8" descr="S8 AutoSet II and H4i" title="PAP mach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5257800"/>
            <a:ext cx="1295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6"/>
          <p:cNvSpPr>
            <a:spLocks noChangeArrowheads="1"/>
          </p:cNvSpPr>
          <p:nvPr/>
        </p:nvSpPr>
        <p:spPr bwMode="auto">
          <a:xfrm>
            <a:off x="0" y="664210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dirty="0" smtClean="0">
                <a:solidFill>
                  <a:schemeClr val="bg1"/>
                </a:solidFill>
              </a:rPr>
              <a:t>Sleep Disorders Treatment (4 of 7)</a:t>
            </a:r>
          </a:p>
        </p:txBody>
      </p:sp>
      <p:sp>
        <p:nvSpPr>
          <p:cNvPr id="69635" name="Content Placeholder 2"/>
          <p:cNvSpPr>
            <a:spLocks noGrp="1"/>
          </p:cNvSpPr>
          <p:nvPr>
            <p:ph idx="1"/>
          </p:nvPr>
        </p:nvSpPr>
        <p:spPr/>
        <p:txBody>
          <a:bodyPr/>
          <a:lstStyle/>
          <a:p>
            <a:pPr>
              <a:spcBef>
                <a:spcPts val="300"/>
              </a:spcBef>
            </a:pPr>
            <a:r>
              <a:rPr lang="en-US" dirty="0" smtClean="0"/>
              <a:t>Dental/Oral Appliances</a:t>
            </a:r>
          </a:p>
          <a:p>
            <a:pPr lvl="1">
              <a:spcBef>
                <a:spcPts val="200"/>
              </a:spcBef>
            </a:pPr>
            <a:r>
              <a:rPr lang="en-US" sz="2400" dirty="0" smtClean="0"/>
              <a:t>Indicated for patients with mild/moderate OSA who cannot tolerate PAP treatment</a:t>
            </a:r>
          </a:p>
          <a:p>
            <a:pPr lvl="1">
              <a:spcBef>
                <a:spcPts val="200"/>
              </a:spcBef>
            </a:pPr>
            <a:r>
              <a:rPr lang="en-US" sz="2400" dirty="0" smtClean="0"/>
              <a:t>Not first-line therapy for treating severe OSA</a:t>
            </a:r>
          </a:p>
          <a:p>
            <a:pPr lvl="1">
              <a:spcBef>
                <a:spcPts val="200"/>
              </a:spcBef>
            </a:pPr>
            <a:r>
              <a:rPr lang="en-US" sz="2400" dirty="0" smtClean="0"/>
              <a:t>Currently no technology to monitor compliance or efficacy</a:t>
            </a:r>
          </a:p>
          <a:p>
            <a:pPr>
              <a:spcBef>
                <a:spcPts val="200"/>
              </a:spcBef>
            </a:pPr>
            <a:r>
              <a:rPr lang="en-US" dirty="0" smtClean="0"/>
              <a:t>Surgery</a:t>
            </a:r>
          </a:p>
          <a:p>
            <a:pPr lvl="1">
              <a:spcBef>
                <a:spcPts val="200"/>
              </a:spcBef>
            </a:pPr>
            <a:r>
              <a:rPr lang="en-US" sz="2400" dirty="0" smtClean="0"/>
              <a:t>Indicated as primary treatment for patients with severe obstructive anatomy that is surgically correctible</a:t>
            </a:r>
          </a:p>
          <a:p>
            <a:pPr lvl="1">
              <a:spcBef>
                <a:spcPts val="200"/>
              </a:spcBef>
            </a:pPr>
            <a:r>
              <a:rPr lang="en-US" sz="2400" dirty="0" smtClean="0"/>
              <a:t>Indicated as secondary treatment for patients who cannot tolerate PAP treatment or PAP is inadequate</a:t>
            </a:r>
          </a:p>
          <a:p>
            <a:pPr lvl="1">
              <a:spcBef>
                <a:spcPts val="200"/>
              </a:spcBef>
            </a:pPr>
            <a:r>
              <a:rPr lang="en-US" sz="2400" dirty="0" smtClean="0"/>
              <a:t>Lack of rigorous data evaluating surgical modifications for OSA treatment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dirty="0" smtClean="0">
                <a:solidFill>
                  <a:schemeClr val="bg1"/>
                </a:solidFill>
              </a:rPr>
              <a:t>Sleep Disorders Treatment (5 of 7)</a:t>
            </a:r>
          </a:p>
        </p:txBody>
      </p:sp>
      <p:sp>
        <p:nvSpPr>
          <p:cNvPr id="70659" name="Content Placeholder 2"/>
          <p:cNvSpPr>
            <a:spLocks noGrp="1"/>
          </p:cNvSpPr>
          <p:nvPr>
            <p:ph idx="1"/>
          </p:nvPr>
        </p:nvSpPr>
        <p:spPr>
          <a:xfrm>
            <a:off x="457200" y="1524000"/>
            <a:ext cx="8229600" cy="4525963"/>
          </a:xfrm>
        </p:spPr>
        <p:txBody>
          <a:bodyPr/>
          <a:lstStyle/>
          <a:p>
            <a:pPr>
              <a:spcBef>
                <a:spcPts val="300"/>
              </a:spcBef>
            </a:pPr>
            <a:r>
              <a:rPr lang="en-US" dirty="0" smtClean="0"/>
              <a:t>Weight Management</a:t>
            </a:r>
          </a:p>
          <a:p>
            <a:pPr lvl="1">
              <a:spcBef>
                <a:spcPts val="200"/>
              </a:spcBef>
            </a:pPr>
            <a:r>
              <a:rPr lang="en-US" sz="2400" dirty="0" smtClean="0"/>
              <a:t>About 60% of people with OSA are overweight or obese</a:t>
            </a:r>
          </a:p>
          <a:p>
            <a:pPr lvl="1">
              <a:spcBef>
                <a:spcPts val="200"/>
              </a:spcBef>
            </a:pPr>
            <a:r>
              <a:rPr lang="en-US" sz="2400" dirty="0" smtClean="0"/>
              <a:t>Weight gain can increase OSA severity and weight loss can decrease OSA severity </a:t>
            </a:r>
          </a:p>
          <a:p>
            <a:pPr lvl="1">
              <a:spcBef>
                <a:spcPts val="200"/>
              </a:spcBef>
            </a:pPr>
            <a:r>
              <a:rPr lang="en-US" sz="2400" dirty="0" smtClean="0"/>
              <a:t>Often prescribed as an adjunct treatment option to accompany PAP or another OSA treatment</a:t>
            </a:r>
          </a:p>
          <a:p>
            <a:pPr>
              <a:spcBef>
                <a:spcPts val="200"/>
              </a:spcBef>
            </a:pPr>
            <a:r>
              <a:rPr lang="en-US" dirty="0" smtClean="0"/>
              <a:t>Other Adjunct Treatment Options</a:t>
            </a:r>
          </a:p>
          <a:p>
            <a:pPr lvl="1">
              <a:spcBef>
                <a:spcPts val="200"/>
              </a:spcBef>
            </a:pPr>
            <a:r>
              <a:rPr lang="en-US" sz="2400" dirty="0" smtClean="0"/>
              <a:t>Reduce nasal airflow blockage</a:t>
            </a:r>
          </a:p>
          <a:p>
            <a:pPr lvl="1">
              <a:spcBef>
                <a:spcPts val="200"/>
              </a:spcBef>
            </a:pPr>
            <a:r>
              <a:rPr lang="en-US" sz="2400" dirty="0" smtClean="0"/>
              <a:t>Avoid alcohol/sedatives before sleeping</a:t>
            </a:r>
          </a:p>
          <a:p>
            <a:pPr lvl="1">
              <a:spcBef>
                <a:spcPts val="200"/>
              </a:spcBef>
            </a:pPr>
            <a:r>
              <a:rPr lang="en-US" sz="2400" dirty="0" smtClean="0"/>
              <a:t>Sleep off back</a:t>
            </a:r>
          </a:p>
          <a:p>
            <a:pPr lvl="1">
              <a:spcBef>
                <a:spcPts val="200"/>
              </a:spcBef>
            </a:pPr>
            <a:r>
              <a:rPr lang="en-US" sz="2400" dirty="0" smtClean="0"/>
              <a:t>Improvements in sleep hygiene (adequate sleep time, regular sleep schedule, etc.)</a:t>
            </a:r>
          </a:p>
          <a:p>
            <a:pPr lvl="1"/>
            <a:endParaRPr lang="en-US" dirty="0" smtClean="0"/>
          </a:p>
          <a:p>
            <a:pPr lvl="1"/>
            <a:endParaRPr lang="en-US" dirty="0" smtClean="0"/>
          </a:p>
        </p:txBody>
      </p:sp>
      <p:pic>
        <p:nvPicPr>
          <p:cNvPr id="70660" name="Picture 4" descr="tennis shoes.jpg" title="Exercise to manage weigh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9238" y="4038600"/>
            <a:ext cx="232568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smtClean="0">
                <a:solidFill>
                  <a:schemeClr val="bg1"/>
                </a:solidFill>
              </a:rPr>
              <a:t>Sleep Disorders Treatment (6 of 7)</a:t>
            </a:r>
          </a:p>
        </p:txBody>
      </p:sp>
      <p:sp>
        <p:nvSpPr>
          <p:cNvPr id="71683" name="Content Placeholder 2"/>
          <p:cNvSpPr>
            <a:spLocks noGrp="1"/>
          </p:cNvSpPr>
          <p:nvPr>
            <p:ph idx="1"/>
          </p:nvPr>
        </p:nvSpPr>
        <p:spPr/>
        <p:txBody>
          <a:bodyPr/>
          <a:lstStyle/>
          <a:p>
            <a:pPr>
              <a:spcBef>
                <a:spcPts val="300"/>
              </a:spcBef>
            </a:pPr>
            <a:r>
              <a:rPr lang="en-US" sz="3000" dirty="0" smtClean="0"/>
              <a:t>AASM Practice Parameters and Clinical Guidelines</a:t>
            </a:r>
          </a:p>
          <a:p>
            <a:pPr lvl="1">
              <a:spcBef>
                <a:spcPts val="300"/>
              </a:spcBef>
            </a:pPr>
            <a:r>
              <a:rPr lang="en-US" dirty="0" smtClean="0"/>
              <a:t>OSA is a chronic disease requiring long-term management</a:t>
            </a:r>
          </a:p>
          <a:p>
            <a:pPr lvl="1">
              <a:spcBef>
                <a:spcPts val="300"/>
              </a:spcBef>
            </a:pPr>
            <a:r>
              <a:rPr lang="en-US" dirty="0" smtClean="0"/>
              <a:t>Recommended treatments</a:t>
            </a:r>
          </a:p>
          <a:p>
            <a:pPr lvl="2">
              <a:spcBef>
                <a:spcPts val="300"/>
              </a:spcBef>
            </a:pPr>
            <a:r>
              <a:rPr lang="en-US" dirty="0" smtClean="0"/>
              <a:t>PAP</a:t>
            </a:r>
          </a:p>
          <a:p>
            <a:pPr lvl="2">
              <a:spcBef>
                <a:spcPts val="300"/>
              </a:spcBef>
            </a:pPr>
            <a:r>
              <a:rPr lang="en-US" dirty="0" smtClean="0"/>
              <a:t>Behavioral strategies (weight loss, exercise, positional therapy)</a:t>
            </a:r>
          </a:p>
          <a:p>
            <a:pPr lvl="2">
              <a:spcBef>
                <a:spcPts val="300"/>
              </a:spcBef>
            </a:pPr>
            <a:r>
              <a:rPr lang="en-US" dirty="0" smtClean="0"/>
              <a:t>Oral appliances</a:t>
            </a:r>
          </a:p>
          <a:p>
            <a:pPr lvl="3">
              <a:spcBef>
                <a:spcPts val="300"/>
              </a:spcBef>
            </a:pPr>
            <a:r>
              <a:rPr lang="en-US" dirty="0" smtClean="0"/>
              <a:t>Not as efficacious as PAP; indicated for certain patients</a:t>
            </a:r>
          </a:p>
          <a:p>
            <a:pPr lvl="2">
              <a:spcBef>
                <a:spcPts val="300"/>
              </a:spcBef>
            </a:pPr>
            <a:r>
              <a:rPr lang="en-US" dirty="0" smtClean="0"/>
              <a:t>Surgery</a:t>
            </a:r>
          </a:p>
          <a:p>
            <a:pPr>
              <a:buFont typeface="Arial" charset="0"/>
              <a:buNone/>
            </a:pPr>
            <a:endParaRPr lang="en-US" dirty="0" smtClean="0"/>
          </a:p>
        </p:txBody>
      </p:sp>
      <p:pic>
        <p:nvPicPr>
          <p:cNvPr id="71684" name="Picture 6" descr="American Academy of Sleep Medici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181600"/>
            <a:ext cx="61436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le 1"/>
          <p:cNvSpPr>
            <a:spLocks noGrp="1"/>
          </p:cNvSpPr>
          <p:nvPr>
            <p:ph type="title"/>
          </p:nvPr>
        </p:nvSpPr>
        <p:spPr/>
        <p:txBody>
          <a:bodyPr/>
          <a:lstStyle/>
          <a:p>
            <a:r>
              <a:rPr lang="en-US" dirty="0" smtClean="0">
                <a:solidFill>
                  <a:schemeClr val="bg1"/>
                </a:solidFill>
              </a:rPr>
              <a:t>Sleep Disorders Treatment (7 of 7)</a:t>
            </a:r>
          </a:p>
        </p:txBody>
      </p:sp>
      <p:sp>
        <p:nvSpPr>
          <p:cNvPr id="72708" name="Content Placeholder 2"/>
          <p:cNvSpPr>
            <a:spLocks noGrp="1"/>
          </p:cNvSpPr>
          <p:nvPr>
            <p:ph idx="1"/>
          </p:nvPr>
        </p:nvSpPr>
        <p:spPr/>
        <p:txBody>
          <a:bodyPr/>
          <a:lstStyle/>
          <a:p>
            <a:pPr>
              <a:spcBef>
                <a:spcPts val="300"/>
              </a:spcBef>
            </a:pPr>
            <a:r>
              <a:rPr lang="en-US" dirty="0" smtClean="0"/>
              <a:t>FMCSA MEP Recommendations</a:t>
            </a:r>
          </a:p>
          <a:p>
            <a:pPr lvl="1">
              <a:spcBef>
                <a:spcPts val="300"/>
              </a:spcBef>
            </a:pPr>
            <a:r>
              <a:rPr lang="en-US" sz="2400" dirty="0" smtClean="0"/>
              <a:t>Individuals with OSA who require treatment should be referred to a clinician and PAP is preferred therapy</a:t>
            </a:r>
          </a:p>
          <a:p>
            <a:pPr lvl="1">
              <a:spcBef>
                <a:spcPts val="300"/>
              </a:spcBef>
            </a:pPr>
            <a:r>
              <a:rPr lang="en-US" sz="2400" dirty="0" smtClean="0"/>
              <a:t>Adequate PAP pressure should be established</a:t>
            </a:r>
            <a:endParaRPr lang="en-US" sz="2000" dirty="0" smtClean="0"/>
          </a:p>
          <a:p>
            <a:pPr lvl="1">
              <a:spcBef>
                <a:spcPts val="300"/>
              </a:spcBef>
            </a:pPr>
            <a:r>
              <a:rPr lang="en-US" sz="2400" dirty="0" smtClean="0"/>
              <a:t>Individuals with OSA who have been successfully treated with PAP for ≥1 week may be certified</a:t>
            </a:r>
          </a:p>
          <a:p>
            <a:pPr lvl="2">
              <a:spcBef>
                <a:spcPts val="300"/>
              </a:spcBef>
            </a:pPr>
            <a:r>
              <a:rPr lang="en-US" sz="2000" dirty="0" smtClean="0"/>
              <a:t>Adequate compliance with treatment (≥</a:t>
            </a:r>
            <a:r>
              <a:rPr lang="en-US" sz="1800" dirty="0" smtClean="0"/>
              <a:t>4 </a:t>
            </a:r>
            <a:r>
              <a:rPr lang="en-US" sz="1800" dirty="0" err="1" smtClean="0"/>
              <a:t>hrs</a:t>
            </a:r>
            <a:r>
              <a:rPr lang="en-US" sz="1800" dirty="0" smtClean="0"/>
              <a:t>/night for ≥70% of nights)</a:t>
            </a:r>
          </a:p>
          <a:p>
            <a:pPr lvl="2">
              <a:spcBef>
                <a:spcPts val="300"/>
              </a:spcBef>
            </a:pPr>
            <a:r>
              <a:rPr lang="en-US" sz="2000" dirty="0" smtClean="0"/>
              <a:t>Resolution of excessive sleepiness while driving</a:t>
            </a:r>
          </a:p>
          <a:p>
            <a:pPr lvl="1"/>
            <a:r>
              <a:rPr lang="en-US" sz="2400" dirty="0" smtClean="0"/>
              <a:t>Dental appliances not an acceptable alternative to PAP </a:t>
            </a:r>
          </a:p>
          <a:p>
            <a:pPr lvl="1"/>
            <a:r>
              <a:rPr lang="en-US" sz="2400" dirty="0" smtClean="0"/>
              <a:t>Surgical treatments may be an acceptable alternative to PAP </a:t>
            </a:r>
          </a:p>
          <a:p>
            <a:pPr>
              <a:buFont typeface="Arial" charset="0"/>
              <a:buNone/>
            </a:pPr>
            <a:endParaRPr lang="en-US" dirty="0" smtClean="0"/>
          </a:p>
        </p:txBody>
      </p:sp>
      <p:pic>
        <p:nvPicPr>
          <p:cNvPr id="72709" name="Picture 6" descr="logo Medical Expert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219825"/>
            <a:ext cx="1933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a:lnSpc>
                <a:spcPts val="4575"/>
              </a:lnSpc>
            </a:pPr>
            <a:r>
              <a:rPr lang="en-US" dirty="0" smtClean="0">
                <a:solidFill>
                  <a:schemeClr val="bg1"/>
                </a:solidFill>
              </a:rPr>
              <a:t>Sleep Disorders Treatment Monitoring (1 of 5)</a:t>
            </a:r>
          </a:p>
        </p:txBody>
      </p:sp>
      <p:sp>
        <p:nvSpPr>
          <p:cNvPr id="73731" name="Content Placeholder 2"/>
          <p:cNvSpPr>
            <a:spLocks noGrp="1"/>
          </p:cNvSpPr>
          <p:nvPr>
            <p:ph idx="1"/>
          </p:nvPr>
        </p:nvSpPr>
        <p:spPr>
          <a:xfrm>
            <a:off x="457200" y="1600200"/>
            <a:ext cx="8229600" cy="4572000"/>
          </a:xfrm>
        </p:spPr>
        <p:txBody>
          <a:bodyPr/>
          <a:lstStyle/>
          <a:p>
            <a:r>
              <a:rPr lang="en-US" dirty="0" smtClean="0"/>
              <a:t>Non-compliance with PAP a concern</a:t>
            </a:r>
          </a:p>
          <a:p>
            <a:pPr lvl="1"/>
            <a:r>
              <a:rPr lang="en-US" sz="2400" dirty="0" smtClean="0"/>
              <a:t>83% of adult patients on PAP may not meet         compliance criteria</a:t>
            </a:r>
            <a:endParaRPr lang="en-US" sz="1800" i="1" dirty="0" smtClean="0"/>
          </a:p>
          <a:p>
            <a:pPr lvl="1"/>
            <a:r>
              <a:rPr lang="en-US" sz="2400" dirty="0" smtClean="0"/>
              <a:t>Mask discomfort, nasal congestion, eye                    irritation, being “tied” to a machine, etc.</a:t>
            </a:r>
          </a:p>
          <a:p>
            <a:r>
              <a:rPr lang="en-US" dirty="0" smtClean="0"/>
              <a:t>Drivers with OSA must demonstrate adequate PAP compliance and effectiveness to continue driving legally</a:t>
            </a:r>
          </a:p>
          <a:p>
            <a:r>
              <a:rPr lang="en-US" dirty="0" smtClean="0"/>
              <a:t>PAP treatment monitoring procedures must be in place for drivers</a:t>
            </a:r>
          </a:p>
        </p:txBody>
      </p:sp>
      <p:pic>
        <p:nvPicPr>
          <p:cNvPr id="73732" name="Picture 6" descr="Swift LT Fitting" title="PAP 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546225"/>
            <a:ext cx="165735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5"/>
          <p:cNvSpPr>
            <a:spLocks noChangeArrowheads="1"/>
          </p:cNvSpPr>
          <p:nvPr/>
        </p:nvSpPr>
        <p:spPr bwMode="auto">
          <a:xfrm>
            <a:off x="7010400" y="358140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a:lnSpc>
                <a:spcPts val="4575"/>
              </a:lnSpc>
            </a:pPr>
            <a:r>
              <a:rPr lang="en-US" dirty="0" smtClean="0">
                <a:solidFill>
                  <a:schemeClr val="bg1"/>
                </a:solidFill>
              </a:rPr>
              <a:t>Sleep Disorders Treatment Monitoring (2 of 5)</a:t>
            </a:r>
          </a:p>
        </p:txBody>
      </p:sp>
      <p:sp>
        <p:nvSpPr>
          <p:cNvPr id="74755" name="Content Placeholder 2"/>
          <p:cNvSpPr>
            <a:spLocks noGrp="1"/>
          </p:cNvSpPr>
          <p:nvPr>
            <p:ph idx="1"/>
          </p:nvPr>
        </p:nvSpPr>
        <p:spPr/>
        <p:txBody>
          <a:bodyPr/>
          <a:lstStyle/>
          <a:p>
            <a:r>
              <a:rPr lang="en-US" dirty="0" smtClean="0"/>
              <a:t>Technologies</a:t>
            </a:r>
          </a:p>
          <a:p>
            <a:pPr lvl="1"/>
            <a:r>
              <a:rPr lang="en-US" dirty="0" smtClean="0"/>
              <a:t>Web-based compliance and efficacy monitoring</a:t>
            </a:r>
          </a:p>
          <a:p>
            <a:pPr lvl="2"/>
            <a:r>
              <a:rPr lang="en-US" dirty="0" smtClean="0"/>
              <a:t>Wirelessly monitors driver’s PAP usage and response</a:t>
            </a:r>
          </a:p>
          <a:p>
            <a:pPr lvl="2"/>
            <a:r>
              <a:rPr lang="en-US" dirty="0" smtClean="0"/>
              <a:t>Allows for daily PAP usage and efficacy uploads</a:t>
            </a:r>
          </a:p>
          <a:p>
            <a:pPr lvl="2"/>
            <a:r>
              <a:rPr lang="en-US" dirty="0" smtClean="0"/>
              <a:t>Recommended for monitoring following initiation of PAP treatment and at least until consistent and adequate PAP use has been established by patient</a:t>
            </a:r>
          </a:p>
          <a:p>
            <a:pPr lvl="2"/>
            <a:endParaRPr lang="en-US" dirty="0" smtClean="0"/>
          </a:p>
        </p:txBody>
      </p:sp>
      <p:pic>
        <p:nvPicPr>
          <p:cNvPr id="74756" name="Picture 6" descr="22230 S8 ResTraxx GSM Module" title="Web-based compliance monitoring device with PAP mach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646613"/>
            <a:ext cx="173196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8" descr="S9 with Wireless Module" title="Web-based compliance monitoring device with PAP mach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4668838"/>
            <a:ext cx="21812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6"/>
          <p:cNvSpPr>
            <a:spLocks noChangeArrowheads="1"/>
          </p:cNvSpPr>
          <p:nvPr/>
        </p:nvSpPr>
        <p:spPr bwMode="auto">
          <a:xfrm>
            <a:off x="1001713" y="6215063"/>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sp>
        <p:nvSpPr>
          <p:cNvPr id="74759" name="Rectangle 7"/>
          <p:cNvSpPr>
            <a:spLocks noChangeArrowheads="1"/>
          </p:cNvSpPr>
          <p:nvPr/>
        </p:nvSpPr>
        <p:spPr bwMode="auto">
          <a:xfrm>
            <a:off x="6135688" y="6170613"/>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0" descr="http://www.mrl.respironics.com/images/SystemOneSDCardInsert_WbMn.jpg" title="Data cards connect to PAP mach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663950"/>
            <a:ext cx="1447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a:spLocks noGrp="1"/>
          </p:cNvSpPr>
          <p:nvPr>
            <p:ph type="title"/>
          </p:nvPr>
        </p:nvSpPr>
        <p:spPr/>
        <p:txBody>
          <a:bodyPr/>
          <a:lstStyle/>
          <a:p>
            <a:pPr>
              <a:lnSpc>
                <a:spcPts val="4575"/>
              </a:lnSpc>
            </a:pPr>
            <a:r>
              <a:rPr lang="en-US" dirty="0" smtClean="0">
                <a:solidFill>
                  <a:schemeClr val="bg1"/>
                </a:solidFill>
              </a:rPr>
              <a:t>Sleep Disorders Treatment Monitoring (3 of 5)</a:t>
            </a:r>
          </a:p>
        </p:txBody>
      </p:sp>
      <p:sp>
        <p:nvSpPr>
          <p:cNvPr id="75780" name="Content Placeholder 2"/>
          <p:cNvSpPr>
            <a:spLocks noGrp="1"/>
          </p:cNvSpPr>
          <p:nvPr>
            <p:ph idx="1"/>
          </p:nvPr>
        </p:nvSpPr>
        <p:spPr>
          <a:xfrm>
            <a:off x="457200" y="1600200"/>
            <a:ext cx="8153400" cy="4525963"/>
          </a:xfrm>
        </p:spPr>
        <p:txBody>
          <a:bodyPr/>
          <a:lstStyle/>
          <a:p>
            <a:r>
              <a:rPr lang="en-US" dirty="0" smtClean="0"/>
              <a:t>Technologies (</a:t>
            </a:r>
            <a:r>
              <a:rPr lang="en-US" i="1" dirty="0" smtClean="0"/>
              <a:t>cont.</a:t>
            </a:r>
            <a:r>
              <a:rPr lang="en-US" dirty="0" smtClean="0"/>
              <a:t>)</a:t>
            </a:r>
          </a:p>
          <a:p>
            <a:pPr lvl="1"/>
            <a:r>
              <a:rPr lang="en-US" dirty="0" smtClean="0"/>
              <a:t>PAP data cards</a:t>
            </a:r>
          </a:p>
          <a:p>
            <a:pPr lvl="2"/>
            <a:r>
              <a:rPr lang="en-US" dirty="0" smtClean="0"/>
              <a:t>Connects to PAP machines</a:t>
            </a:r>
          </a:p>
          <a:p>
            <a:pPr lvl="2"/>
            <a:r>
              <a:rPr lang="en-US" dirty="0" smtClean="0"/>
              <a:t>Must be submitted by driver for                          download and review</a:t>
            </a:r>
          </a:p>
          <a:p>
            <a:pPr lvl="2"/>
            <a:r>
              <a:rPr lang="en-US" dirty="0" smtClean="0"/>
              <a:t>Does not provide immediate feedback</a:t>
            </a:r>
          </a:p>
          <a:p>
            <a:pPr lvl="2"/>
            <a:r>
              <a:rPr lang="en-US" dirty="0" smtClean="0"/>
              <a:t>Not able to immediately identify problems</a:t>
            </a:r>
          </a:p>
          <a:p>
            <a:pPr lvl="2"/>
            <a:r>
              <a:rPr lang="en-US" dirty="0" smtClean="0"/>
              <a:t>Can get lost/damaged</a:t>
            </a:r>
          </a:p>
          <a:p>
            <a:pPr lvl="2"/>
            <a:r>
              <a:rPr lang="en-US" dirty="0" smtClean="0"/>
              <a:t>Recommended for long-term compliance monitoring or as backup to web-based data collection</a:t>
            </a:r>
          </a:p>
        </p:txBody>
      </p:sp>
      <p:pic>
        <p:nvPicPr>
          <p:cNvPr id="75781" name="Picture 8" descr="http://www.mrl.respironics.com/images/H2504SmrtRecPCMCIADisk_WbMn.jpg" title="Data cards connect to PAP mach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513" y="15287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7"/>
          <p:cNvSpPr>
            <a:spLocks noChangeArrowheads="1"/>
          </p:cNvSpPr>
          <p:nvPr/>
        </p:nvSpPr>
        <p:spPr bwMode="auto">
          <a:xfrm>
            <a:off x="7032625" y="47498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i="1"/>
              <a:t>System One-Pushing SD Card</a:t>
            </a:r>
          </a:p>
          <a:p>
            <a:r>
              <a:rPr lang="en-US" sz="800" i="1"/>
              <a:t>Used with Permission of Respironics, Inc., Murrysville, PA</a:t>
            </a:r>
          </a:p>
        </p:txBody>
      </p:sp>
      <p:sp>
        <p:nvSpPr>
          <p:cNvPr id="75783" name="Rectangle 7"/>
          <p:cNvSpPr>
            <a:spLocks noChangeArrowheads="1"/>
          </p:cNvSpPr>
          <p:nvPr/>
        </p:nvSpPr>
        <p:spPr bwMode="auto">
          <a:xfrm>
            <a:off x="6324600" y="2957513"/>
            <a:ext cx="205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i="1"/>
              <a:t>SmartRecorder PCMCIA Memory Card</a:t>
            </a:r>
          </a:p>
          <a:p>
            <a:r>
              <a:rPr lang="en-US" sz="800" i="1"/>
              <a:t>Used with Permission of Respironics, Inc., Murrysville, PA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solidFill>
                  <a:schemeClr val="bg1"/>
                </a:solidFill>
              </a:rPr>
              <a:t>Obstructive</a:t>
            </a:r>
            <a:r>
              <a:rPr lang="en-US" dirty="0" smtClean="0"/>
              <a:t> </a:t>
            </a:r>
            <a:r>
              <a:rPr lang="en-US" dirty="0" smtClean="0">
                <a:solidFill>
                  <a:schemeClr val="bg1"/>
                </a:solidFill>
              </a:rPr>
              <a:t>Sleep Apnea (OSA)</a:t>
            </a:r>
          </a:p>
        </p:txBody>
      </p:sp>
      <p:sp>
        <p:nvSpPr>
          <p:cNvPr id="8195" name="Content Placeholder 2"/>
          <p:cNvSpPr>
            <a:spLocks noGrp="1"/>
          </p:cNvSpPr>
          <p:nvPr>
            <p:ph sz="half" idx="1"/>
          </p:nvPr>
        </p:nvSpPr>
        <p:spPr>
          <a:xfrm>
            <a:off x="457200" y="1447800"/>
            <a:ext cx="4038600" cy="4525963"/>
          </a:xfrm>
        </p:spPr>
        <p:txBody>
          <a:bodyPr/>
          <a:lstStyle/>
          <a:p>
            <a:pPr indent="-274320">
              <a:defRPr/>
            </a:pPr>
            <a:r>
              <a:rPr lang="en-US" dirty="0" smtClean="0"/>
              <a:t>One of the most common sleep disorders</a:t>
            </a:r>
          </a:p>
          <a:p>
            <a:pPr indent="-274320">
              <a:defRPr/>
            </a:pPr>
            <a:r>
              <a:rPr lang="en-US" dirty="0" smtClean="0"/>
              <a:t>The throat muscles repeatedly relax and block and/or narrow the airway during sleep</a:t>
            </a:r>
          </a:p>
          <a:p>
            <a:pPr indent="-274320">
              <a:defRPr/>
            </a:pPr>
            <a:r>
              <a:rPr lang="en-US" dirty="0" smtClean="0"/>
              <a:t>Breathing interruptions result in reduced blood oxygen levels and excessive brain activity during sleep</a:t>
            </a:r>
          </a:p>
          <a:p>
            <a:pPr>
              <a:defRPr/>
            </a:pPr>
            <a:endParaRPr lang="en-US" dirty="0" smtClean="0"/>
          </a:p>
        </p:txBody>
      </p:sp>
      <p:sp>
        <p:nvSpPr>
          <p:cNvPr id="14340" name="Rectangle 6"/>
          <p:cNvSpPr>
            <a:spLocks noChangeArrowheads="1"/>
          </p:cNvSpPr>
          <p:nvPr/>
        </p:nvSpPr>
        <p:spPr bwMode="auto">
          <a:xfrm>
            <a:off x="5486400" y="5029200"/>
            <a:ext cx="2819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800" i="1"/>
              <a:t>Animation3a</a:t>
            </a:r>
          </a:p>
          <a:p>
            <a:pPr algn="ctr"/>
            <a:r>
              <a:rPr lang="en-US" sz="800" i="1"/>
              <a:t>Used with Permission of Respironics, Inc., Murrysville, PA</a:t>
            </a:r>
          </a:p>
        </p:txBody>
      </p:sp>
      <p:pic>
        <p:nvPicPr>
          <p:cNvPr id="3" name="Animation OSA_Slide 7.wm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648200" y="2133600"/>
            <a:ext cx="4038600" cy="227171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a:lnSpc>
                <a:spcPts val="4575"/>
              </a:lnSpc>
            </a:pPr>
            <a:r>
              <a:rPr lang="en-US" dirty="0" smtClean="0">
                <a:solidFill>
                  <a:schemeClr val="bg1"/>
                </a:solidFill>
              </a:rPr>
              <a:t>Sleep Disorders Treatment Monitoring (4 of 5)</a:t>
            </a:r>
          </a:p>
        </p:txBody>
      </p:sp>
      <p:sp>
        <p:nvSpPr>
          <p:cNvPr id="76803" name="Content Placeholder 2"/>
          <p:cNvSpPr>
            <a:spLocks noGrp="1"/>
          </p:cNvSpPr>
          <p:nvPr>
            <p:ph idx="1"/>
          </p:nvPr>
        </p:nvSpPr>
        <p:spPr/>
        <p:txBody>
          <a:bodyPr/>
          <a:lstStyle/>
          <a:p>
            <a:r>
              <a:rPr lang="en-US" dirty="0" smtClean="0"/>
              <a:t>AASM Practice Parameters and Clinical Guidelines</a:t>
            </a:r>
          </a:p>
          <a:p>
            <a:pPr lvl="1"/>
            <a:r>
              <a:rPr lang="en-US" sz="2400" dirty="0" smtClean="0"/>
              <a:t>“All OSA patients should have ongoing, long-term management for their chronic disorder”</a:t>
            </a:r>
          </a:p>
          <a:p>
            <a:pPr lvl="1"/>
            <a:r>
              <a:rPr lang="en-US" sz="2400" dirty="0" smtClean="0"/>
              <a:t>Monitor treatment adherence, side effects, medical complications related to OSA, and resolution of symptoms</a:t>
            </a:r>
          </a:p>
          <a:p>
            <a:pPr lvl="1"/>
            <a:r>
              <a:rPr lang="en-US" sz="2400" dirty="0" smtClean="0"/>
              <a:t>Those with elimination of OSA should be monitored for continued risk factor modification and return of symptoms</a:t>
            </a:r>
          </a:p>
        </p:txBody>
      </p:sp>
      <p:pic>
        <p:nvPicPr>
          <p:cNvPr id="76804" name="Picture 6" descr="American Academy of Sleep Medici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181600"/>
            <a:ext cx="5265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descr="U.S. Department Of Transportation. Federal Motor Carrier Safety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itle 1"/>
          <p:cNvSpPr>
            <a:spLocks noGrp="1"/>
          </p:cNvSpPr>
          <p:nvPr>
            <p:ph type="title"/>
          </p:nvPr>
        </p:nvSpPr>
        <p:spPr/>
        <p:txBody>
          <a:bodyPr/>
          <a:lstStyle/>
          <a:p>
            <a:pPr>
              <a:lnSpc>
                <a:spcPts val="4575"/>
              </a:lnSpc>
            </a:pPr>
            <a:r>
              <a:rPr lang="en-US" dirty="0" smtClean="0">
                <a:solidFill>
                  <a:schemeClr val="bg1"/>
                </a:solidFill>
              </a:rPr>
              <a:t>Sleep Disorders Treatment Monitoring (5 of 5)</a:t>
            </a:r>
          </a:p>
        </p:txBody>
      </p:sp>
      <p:sp>
        <p:nvSpPr>
          <p:cNvPr id="77828" name="Content Placeholder 2"/>
          <p:cNvSpPr>
            <a:spLocks noGrp="1"/>
          </p:cNvSpPr>
          <p:nvPr>
            <p:ph idx="1"/>
          </p:nvPr>
        </p:nvSpPr>
        <p:spPr/>
        <p:txBody>
          <a:bodyPr/>
          <a:lstStyle/>
          <a:p>
            <a:r>
              <a:rPr lang="en-US" dirty="0" smtClean="0"/>
              <a:t>FMCSA MEP Recommendations</a:t>
            </a:r>
          </a:p>
          <a:p>
            <a:pPr lvl="1"/>
            <a:r>
              <a:rPr lang="en-US" dirty="0" smtClean="0"/>
              <a:t>Individuals on PAP treatment for OSA must demonstrate and document compliance</a:t>
            </a:r>
          </a:p>
          <a:p>
            <a:pPr lvl="2"/>
            <a:r>
              <a:rPr lang="en-US" dirty="0" smtClean="0"/>
              <a:t>Graded certification upon proof of compliance (1 month, 3 months, 12 months) </a:t>
            </a:r>
          </a:p>
          <a:p>
            <a:pPr lvl="1"/>
            <a:r>
              <a:rPr lang="en-US" dirty="0" smtClean="0"/>
              <a:t>Annual recertification required for individuals who have undergone surgical treatments</a:t>
            </a:r>
          </a:p>
          <a:p>
            <a:pPr lvl="2"/>
            <a:r>
              <a:rPr lang="en-US" dirty="0" smtClean="0"/>
              <a:t>Sleep disorders testing with AHI &lt; 10 AND</a:t>
            </a:r>
          </a:p>
          <a:p>
            <a:pPr lvl="2"/>
            <a:r>
              <a:rPr lang="en-US" dirty="0" smtClean="0"/>
              <a:t>No daytime sleepiness</a:t>
            </a:r>
          </a:p>
          <a:p>
            <a:endParaRPr lang="en-US" dirty="0" smtClean="0"/>
          </a:p>
        </p:txBody>
      </p:sp>
      <p:pic>
        <p:nvPicPr>
          <p:cNvPr id="77829" name="Picture 6" descr="logo Medical Expert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219825"/>
            <a:ext cx="1933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dirty="0">
                <a:solidFill>
                  <a:schemeClr val="bg1"/>
                </a:solidFill>
              </a:rPr>
              <a:t>Lesson Quiz</a:t>
            </a:r>
            <a:endParaRPr lang="en-US" dirty="0" smtClean="0">
              <a:solidFill>
                <a:schemeClr val="bg1"/>
              </a:solidFill>
            </a:endParaRPr>
          </a:p>
        </p:txBody>
      </p:sp>
      <p:sp>
        <p:nvSpPr>
          <p:cNvPr id="78851" name="Content Placeholder 1"/>
          <p:cNvSpPr>
            <a:spLocks noGrp="1"/>
          </p:cNvSpPr>
          <p:nvPr>
            <p:ph idx="1"/>
          </p:nvPr>
        </p:nvSpPr>
        <p:spPr/>
        <p:txBody>
          <a:bodyPr/>
          <a:lstStyle/>
          <a:p>
            <a:pPr>
              <a:buFont typeface="Arial" charset="0"/>
              <a:buNone/>
            </a:pPr>
            <a:r>
              <a:rPr lang="en-US" dirty="0" smtClean="0"/>
              <a:t>1. What health and wellness education topics should accompany a sleep disorders educational component with commercial drivers?</a:t>
            </a:r>
            <a:endParaRPr lang="en-US" sz="2800" dirty="0" smtClean="0"/>
          </a:p>
          <a:p>
            <a:pPr marL="971550" lvl="1" indent="-514350">
              <a:buFont typeface="Calibri" pitchFamily="34" charset="0"/>
              <a:buAutoNum type="alphaLcPeriod"/>
            </a:pPr>
            <a:r>
              <a:rPr lang="en-US" dirty="0" smtClean="0"/>
              <a:t>How lifestyle choices can impact sleep health and disorders</a:t>
            </a:r>
            <a:endParaRPr lang="en-US" sz="2400" dirty="0" smtClean="0"/>
          </a:p>
          <a:p>
            <a:pPr marL="971550" lvl="1" indent="-514350">
              <a:buFont typeface="Calibri" pitchFamily="34" charset="0"/>
              <a:buAutoNum type="alphaLcPeriod"/>
            </a:pPr>
            <a:r>
              <a:rPr lang="en-US" dirty="0" smtClean="0"/>
              <a:t>Eating right on the road</a:t>
            </a:r>
            <a:endParaRPr lang="en-US" sz="2400" dirty="0" smtClean="0"/>
          </a:p>
          <a:p>
            <a:pPr marL="971550" lvl="1" indent="-514350">
              <a:buFont typeface="Calibri" pitchFamily="34" charset="0"/>
              <a:buAutoNum type="alphaLcPeriod"/>
            </a:pPr>
            <a:r>
              <a:rPr lang="en-US" dirty="0" smtClean="0"/>
              <a:t>Exercising on the road</a:t>
            </a:r>
            <a:endParaRPr lang="en-US" sz="2400" dirty="0" smtClean="0"/>
          </a:p>
          <a:p>
            <a:pPr marL="971550" lvl="1" indent="-514350">
              <a:buFont typeface="Calibri" pitchFamily="34" charset="0"/>
              <a:buAutoNum type="alphaLcPeriod"/>
            </a:pPr>
            <a:r>
              <a:rPr lang="en-US" dirty="0" smtClean="0"/>
              <a:t>Weight loss</a:t>
            </a:r>
            <a:endParaRPr lang="en-US" sz="2400" dirty="0" smtClean="0"/>
          </a:p>
          <a:p>
            <a:pPr marL="971550" lvl="1" indent="-514350">
              <a:buFont typeface="Calibri" pitchFamily="34" charset="0"/>
              <a:buAutoNum type="alphaLcPeriod"/>
            </a:pPr>
            <a:r>
              <a:rPr lang="en-US" dirty="0" smtClean="0"/>
              <a:t>All of the above</a:t>
            </a:r>
            <a:endParaRPr lang="en-US" sz="2400" dirty="0" smtClean="0"/>
          </a:p>
          <a:p>
            <a:endParaRPr lang="en-US"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dirty="0">
                <a:solidFill>
                  <a:schemeClr val="bg1"/>
                </a:solidFill>
              </a:rPr>
              <a:t>Lesson Quiz</a:t>
            </a:r>
            <a:endParaRPr lang="en-US" dirty="0" smtClean="0"/>
          </a:p>
        </p:txBody>
      </p:sp>
      <p:sp>
        <p:nvSpPr>
          <p:cNvPr id="79875" name="Content Placeholder 2"/>
          <p:cNvSpPr>
            <a:spLocks noGrp="1"/>
          </p:cNvSpPr>
          <p:nvPr>
            <p:ph idx="1"/>
          </p:nvPr>
        </p:nvSpPr>
        <p:spPr/>
        <p:txBody>
          <a:bodyPr/>
          <a:lstStyle/>
          <a:p>
            <a:pPr>
              <a:buFont typeface="Arial" charset="0"/>
              <a:buNone/>
            </a:pPr>
            <a:r>
              <a:rPr lang="en-US" dirty="0" smtClean="0"/>
              <a:t>2. What are the limitations of questionnaires for screening commercial drivers for sleep disorders?</a:t>
            </a:r>
            <a:endParaRPr lang="en-US" sz="2800" dirty="0" smtClean="0"/>
          </a:p>
          <a:p>
            <a:pPr marL="971550" lvl="1" indent="-514350">
              <a:buFont typeface="Calibri" pitchFamily="34" charset="0"/>
              <a:buAutoNum type="alphaLcPeriod"/>
            </a:pPr>
            <a:r>
              <a:rPr lang="en-US" dirty="0" smtClean="0"/>
              <a:t>They are too specific</a:t>
            </a:r>
            <a:endParaRPr lang="en-US" sz="2400" dirty="0" smtClean="0"/>
          </a:p>
          <a:p>
            <a:pPr marL="971550" lvl="1" indent="-514350">
              <a:buFont typeface="Calibri" pitchFamily="34" charset="0"/>
              <a:buAutoNum type="alphaLcPeriod"/>
            </a:pPr>
            <a:r>
              <a:rPr lang="en-US" dirty="0" smtClean="0"/>
              <a:t>They are subjective</a:t>
            </a:r>
            <a:endParaRPr lang="en-US" sz="2400" dirty="0" smtClean="0"/>
          </a:p>
          <a:p>
            <a:pPr marL="971550" lvl="1" indent="-514350">
              <a:buFont typeface="Calibri" pitchFamily="34" charset="0"/>
              <a:buAutoNum type="alphaLcPeriod"/>
            </a:pPr>
            <a:r>
              <a:rPr lang="en-US" dirty="0" smtClean="0"/>
              <a:t>They rely on the willingness of respondents to report symptoms</a:t>
            </a:r>
            <a:endParaRPr lang="en-US" sz="2400" dirty="0" smtClean="0"/>
          </a:p>
          <a:p>
            <a:pPr marL="971550" lvl="1" indent="-514350">
              <a:buFont typeface="Calibri" pitchFamily="34" charset="0"/>
              <a:buAutoNum type="alphaLcPeriod"/>
            </a:pPr>
            <a:r>
              <a:rPr lang="en-US" dirty="0" smtClean="0"/>
              <a:t>Both b and c</a:t>
            </a:r>
            <a:endParaRPr lang="en-US" sz="2400" dirty="0" smtClean="0"/>
          </a:p>
          <a:p>
            <a:pPr marL="971550" lvl="1" indent="-514350">
              <a:buFont typeface="Calibri" pitchFamily="34" charset="0"/>
              <a:buAutoNum type="alphaLcPeriod"/>
            </a:pPr>
            <a:r>
              <a:rPr lang="en-US" dirty="0" smtClean="0"/>
              <a:t>All of the above</a:t>
            </a:r>
            <a:endParaRPr lang="en-US" sz="2400" dirty="0" smtClean="0"/>
          </a:p>
          <a:p>
            <a:endParaRPr lang="en-US"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dirty="0">
                <a:solidFill>
                  <a:schemeClr val="bg1"/>
                </a:solidFill>
              </a:rPr>
              <a:t>Lesson Quiz</a:t>
            </a:r>
            <a:endParaRPr lang="en-US" dirty="0" smtClean="0"/>
          </a:p>
        </p:txBody>
      </p:sp>
      <p:sp>
        <p:nvSpPr>
          <p:cNvPr id="80899" name="Content Placeholder 2"/>
          <p:cNvSpPr>
            <a:spLocks noGrp="1"/>
          </p:cNvSpPr>
          <p:nvPr>
            <p:ph idx="1"/>
          </p:nvPr>
        </p:nvSpPr>
        <p:spPr/>
        <p:txBody>
          <a:bodyPr/>
          <a:lstStyle/>
          <a:p>
            <a:pPr>
              <a:buFont typeface="Arial" charset="0"/>
              <a:buNone/>
            </a:pPr>
            <a:r>
              <a:rPr lang="en-US" dirty="0" smtClean="0"/>
              <a:t>3. What are some differences between laboratory PSG and portable testing for sleep disorders?</a:t>
            </a:r>
            <a:endParaRPr lang="en-US" sz="2800" dirty="0" smtClean="0"/>
          </a:p>
          <a:p>
            <a:pPr marL="971550" lvl="1" indent="-514350">
              <a:buFont typeface="Calibri" pitchFamily="34" charset="0"/>
              <a:buAutoNum type="alphaLcPeriod"/>
            </a:pPr>
            <a:r>
              <a:rPr lang="en-US" dirty="0" smtClean="0"/>
              <a:t>Laboratory vs. home setting</a:t>
            </a:r>
            <a:endParaRPr lang="en-US" sz="2400" dirty="0" smtClean="0"/>
          </a:p>
          <a:p>
            <a:pPr marL="971550" lvl="1" indent="-514350">
              <a:buFont typeface="Calibri" pitchFamily="34" charset="0"/>
              <a:buAutoNum type="alphaLcPeriod"/>
            </a:pPr>
            <a:r>
              <a:rPr lang="en-US" dirty="0" smtClean="0"/>
              <a:t>Attended vs. non-attended</a:t>
            </a:r>
            <a:endParaRPr lang="en-US" sz="2400" dirty="0" smtClean="0"/>
          </a:p>
          <a:p>
            <a:pPr marL="971550" lvl="1" indent="-514350">
              <a:buFont typeface="Calibri" pitchFamily="34" charset="0"/>
              <a:buAutoNum type="alphaLcPeriod"/>
            </a:pPr>
            <a:r>
              <a:rPr lang="en-US" dirty="0" smtClean="0"/>
              <a:t>Costly vs. less costly</a:t>
            </a:r>
            <a:endParaRPr lang="en-US" sz="2400" dirty="0" smtClean="0"/>
          </a:p>
          <a:p>
            <a:pPr marL="971550" lvl="1" indent="-514350">
              <a:buFont typeface="Calibri" pitchFamily="34" charset="0"/>
              <a:buAutoNum type="alphaLcPeriod"/>
            </a:pPr>
            <a:r>
              <a:rPr lang="en-US" dirty="0" smtClean="0"/>
              <a:t>Chain of custody vs. no chain of custody (for some types of PM)</a:t>
            </a:r>
          </a:p>
          <a:p>
            <a:pPr marL="971550" lvl="1" indent="-514350">
              <a:buFont typeface="Calibri" pitchFamily="34" charset="0"/>
              <a:buAutoNum type="alphaLcPeriod"/>
            </a:pPr>
            <a:r>
              <a:rPr lang="en-US" dirty="0" smtClean="0"/>
              <a:t>All of the above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dirty="0">
                <a:solidFill>
                  <a:schemeClr val="bg1"/>
                </a:solidFill>
              </a:rPr>
              <a:t>Lesson Quiz</a:t>
            </a:r>
            <a:endParaRPr lang="en-US" dirty="0" smtClean="0"/>
          </a:p>
        </p:txBody>
      </p:sp>
      <p:sp>
        <p:nvSpPr>
          <p:cNvPr id="81923" name="Content Placeholder 2"/>
          <p:cNvSpPr>
            <a:spLocks noGrp="1"/>
          </p:cNvSpPr>
          <p:nvPr>
            <p:ph idx="1"/>
          </p:nvPr>
        </p:nvSpPr>
        <p:spPr/>
        <p:txBody>
          <a:bodyPr/>
          <a:lstStyle/>
          <a:p>
            <a:pPr>
              <a:buFont typeface="Arial" charset="0"/>
              <a:buNone/>
            </a:pPr>
            <a:r>
              <a:rPr lang="en-US" dirty="0" smtClean="0"/>
              <a:t>4. Please list at least 5 ways that sleep disorders can be treated and managed.</a:t>
            </a:r>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dirty="0">
                <a:solidFill>
                  <a:schemeClr val="bg1"/>
                </a:solidFill>
              </a:rPr>
              <a:t>Lesson Quiz</a:t>
            </a:r>
            <a:endParaRPr lang="en-US" dirty="0" smtClean="0"/>
          </a:p>
        </p:txBody>
      </p:sp>
      <p:sp>
        <p:nvSpPr>
          <p:cNvPr id="82947" name="Content Placeholder 2"/>
          <p:cNvSpPr>
            <a:spLocks noGrp="1"/>
          </p:cNvSpPr>
          <p:nvPr>
            <p:ph idx="1"/>
          </p:nvPr>
        </p:nvSpPr>
        <p:spPr/>
        <p:txBody>
          <a:bodyPr/>
          <a:lstStyle/>
          <a:p>
            <a:pPr>
              <a:buFont typeface="Arial" charset="0"/>
              <a:buNone/>
            </a:pPr>
            <a:r>
              <a:rPr lang="en-US" dirty="0" smtClean="0"/>
              <a:t>5. What are some ways to monitor PAP treatment compliance with commercial drivers?</a:t>
            </a:r>
            <a:endParaRPr lang="en-US" sz="2800" dirty="0" smtClean="0"/>
          </a:p>
          <a:p>
            <a:pPr marL="971550" lvl="1" indent="-514350">
              <a:buFont typeface="Calibri" pitchFamily="34" charset="0"/>
              <a:buAutoNum type="alphaLcPeriod"/>
            </a:pPr>
            <a:r>
              <a:rPr lang="en-US" dirty="0" smtClean="0"/>
              <a:t>Wireless web-based monitors</a:t>
            </a:r>
            <a:endParaRPr lang="en-US" sz="2400" dirty="0" smtClean="0"/>
          </a:p>
          <a:p>
            <a:pPr marL="971550" lvl="1" indent="-514350">
              <a:buFont typeface="Calibri" pitchFamily="34" charset="0"/>
              <a:buAutoNum type="alphaLcPeriod"/>
            </a:pPr>
            <a:r>
              <a:rPr lang="en-US" dirty="0" smtClean="0"/>
              <a:t>PAP data cards</a:t>
            </a:r>
            <a:endParaRPr lang="en-US" sz="2400" dirty="0" smtClean="0"/>
          </a:p>
          <a:p>
            <a:pPr marL="971550" lvl="1" indent="-514350">
              <a:buFont typeface="Calibri" pitchFamily="34" charset="0"/>
              <a:buAutoNum type="alphaLcPeriod"/>
            </a:pPr>
            <a:r>
              <a:rPr lang="en-US" dirty="0" smtClean="0"/>
              <a:t>Word-of-mouth</a:t>
            </a:r>
            <a:endParaRPr lang="en-US" sz="2400" dirty="0" smtClean="0"/>
          </a:p>
          <a:p>
            <a:pPr marL="971550" lvl="1" indent="-514350">
              <a:buFont typeface="Calibri" pitchFamily="34" charset="0"/>
              <a:buAutoNum type="alphaLcPeriod"/>
            </a:pPr>
            <a:r>
              <a:rPr lang="en-US" dirty="0" smtClean="0"/>
              <a:t>Both a and b</a:t>
            </a:r>
            <a:endParaRPr lang="en-US" sz="2400" dirty="0" smtClean="0"/>
          </a:p>
          <a:p>
            <a:pPr marL="971550" lvl="1" indent="-514350">
              <a:buFont typeface="Calibri" pitchFamily="34" charset="0"/>
              <a:buAutoNum type="alphaLcPeriod"/>
            </a:pPr>
            <a:r>
              <a:rPr lang="en-US" dirty="0" smtClean="0"/>
              <a:t>Both a and c</a:t>
            </a:r>
            <a:endParaRPr lang="en-US" sz="2400" dirty="0" smtClean="0"/>
          </a:p>
          <a:p>
            <a:pPr marL="971550" lvl="1" indent="-514350">
              <a:buFont typeface="Calibri" pitchFamily="34" charset="0"/>
              <a:buAutoNum type="alphaLcPeriod"/>
            </a:pPr>
            <a:r>
              <a:rPr lang="en-US" dirty="0" smtClean="0"/>
              <a:t>All of the above</a:t>
            </a:r>
            <a:endParaRPr lang="en-US" sz="2400" dirty="0" smtClean="0"/>
          </a:p>
          <a:p>
            <a:endParaRPr lang="en-US"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ctrTitle"/>
          </p:nvPr>
        </p:nvSpPr>
        <p:spPr>
          <a:solidFill>
            <a:srgbClr val="C00000">
              <a:alpha val="59999"/>
            </a:srgbClr>
          </a:solidFill>
          <a:ln w="9525" cmpd="sng"/>
        </p:spPr>
        <p:txBody>
          <a:bodyPr/>
          <a:lstStyle/>
          <a:p>
            <a:pPr>
              <a:lnSpc>
                <a:spcPts val="4200"/>
              </a:lnSpc>
            </a:pPr>
            <a:r>
              <a:rPr lang="en-US" sz="4000" dirty="0" smtClean="0">
                <a:solidFill>
                  <a:schemeClr val="bg1"/>
                </a:solidFill>
              </a:rPr>
              <a:t>Lesson 4: Strategies for Supporting and a Sleep Disorders Management Program and Facilitating Driver Behavior Change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0" descr="http://www.mrl.respironics.com/images/1012975DCPwrAdaptPkg_WbMn.jpg" title="DC Power Adap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913" y="4699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p:cNvSpPr>
            <a:spLocks noGrp="1"/>
          </p:cNvSpPr>
          <p:nvPr>
            <p:ph type="title"/>
          </p:nvPr>
        </p:nvSpPr>
        <p:spPr/>
        <p:txBody>
          <a:bodyPr/>
          <a:lstStyle/>
          <a:p>
            <a:r>
              <a:rPr lang="en-US" dirty="0" smtClean="0">
                <a:solidFill>
                  <a:schemeClr val="bg1"/>
                </a:solidFill>
              </a:rPr>
              <a:t>Strategies for Providing Support and Encouragement (1 of 7)</a:t>
            </a:r>
            <a:endParaRPr lang="en-US" dirty="0" smtClean="0"/>
          </a:p>
        </p:txBody>
      </p:sp>
      <p:sp>
        <p:nvSpPr>
          <p:cNvPr id="86020" name="Content Placeholder 2"/>
          <p:cNvSpPr>
            <a:spLocks noGrp="1"/>
          </p:cNvSpPr>
          <p:nvPr>
            <p:ph idx="1"/>
          </p:nvPr>
        </p:nvSpPr>
        <p:spPr>
          <a:xfrm>
            <a:off x="457200" y="1600200"/>
            <a:ext cx="8196263" cy="4757738"/>
          </a:xfrm>
        </p:spPr>
        <p:txBody>
          <a:bodyPr/>
          <a:lstStyle/>
          <a:p>
            <a:r>
              <a:rPr lang="en-US" dirty="0" smtClean="0"/>
              <a:t>Identifying reasons for non-compliance with sleep apnea treatment</a:t>
            </a:r>
          </a:p>
          <a:p>
            <a:pPr lvl="1"/>
            <a:r>
              <a:rPr lang="en-US" dirty="0" smtClean="0"/>
              <a:t>PAP equipment issues</a:t>
            </a:r>
          </a:p>
          <a:p>
            <a:pPr lvl="2"/>
            <a:r>
              <a:rPr lang="en-US" dirty="0" smtClean="0"/>
              <a:t>Poor mask fit</a:t>
            </a:r>
          </a:p>
          <a:p>
            <a:pPr lvl="2"/>
            <a:r>
              <a:rPr lang="en-US" dirty="0" smtClean="0"/>
              <a:t>Improper humidification</a:t>
            </a:r>
          </a:p>
          <a:p>
            <a:pPr lvl="2"/>
            <a:r>
              <a:rPr lang="en-US" dirty="0" smtClean="0"/>
              <a:t>Improper cleaning/maintenance</a:t>
            </a:r>
          </a:p>
          <a:p>
            <a:pPr lvl="1"/>
            <a:r>
              <a:rPr lang="en-US" dirty="0" smtClean="0"/>
              <a:t>Logistical issues</a:t>
            </a:r>
          </a:p>
          <a:p>
            <a:pPr lvl="2"/>
            <a:r>
              <a:rPr lang="en-US" dirty="0" smtClean="0"/>
              <a:t>Truck-power inverter issues and idle restrictions</a:t>
            </a:r>
          </a:p>
          <a:p>
            <a:pPr lvl="2"/>
            <a:r>
              <a:rPr lang="en-US" dirty="0" smtClean="0"/>
              <a:t>Equipment problems on road</a:t>
            </a:r>
          </a:p>
          <a:p>
            <a:pPr lvl="2"/>
            <a:r>
              <a:rPr lang="en-US" dirty="0" smtClean="0"/>
              <a:t>Accessing PAP supplies/maintenance</a:t>
            </a:r>
          </a:p>
          <a:p>
            <a:pPr lvl="2">
              <a:buFont typeface="Arial" charset="0"/>
              <a:buNone/>
            </a:pPr>
            <a:endParaRPr lang="en-US" dirty="0" smtClean="0"/>
          </a:p>
          <a:p>
            <a:endParaRPr lang="en-US" dirty="0" smtClean="0"/>
          </a:p>
        </p:txBody>
      </p:sp>
      <p:sp>
        <p:nvSpPr>
          <p:cNvPr id="86021" name="Rectangle 7"/>
          <p:cNvSpPr>
            <a:spLocks noChangeArrowheads="1"/>
          </p:cNvSpPr>
          <p:nvPr/>
        </p:nvSpPr>
        <p:spPr bwMode="auto">
          <a:xfrm>
            <a:off x="7315200" y="6167437"/>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i="1" dirty="0"/>
              <a:t>DC Power Adapter</a:t>
            </a:r>
          </a:p>
          <a:p>
            <a:r>
              <a:rPr lang="en-US" sz="800" i="1" dirty="0"/>
              <a:t>Used with Permission of </a:t>
            </a:r>
            <a:r>
              <a:rPr lang="en-US" sz="800" i="1" dirty="0" err="1"/>
              <a:t>Respironics</a:t>
            </a:r>
            <a:r>
              <a:rPr lang="en-US" sz="800" i="1" dirty="0"/>
              <a:t>, Inc., Murrysville, PA</a:t>
            </a:r>
          </a:p>
        </p:txBody>
      </p:sp>
      <p:pic>
        <p:nvPicPr>
          <p:cNvPr id="86022" name="Picture 6" descr="PAP mask fit.jpg" title="Poor mask fit can cause patients to not comply with PAP treatmen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241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smtClean="0">
                <a:solidFill>
                  <a:schemeClr val="bg1"/>
                </a:solidFill>
              </a:rPr>
              <a:t>Strategies for Providing Support and Encouragement (2 of 7)</a:t>
            </a:r>
          </a:p>
        </p:txBody>
      </p:sp>
      <p:sp>
        <p:nvSpPr>
          <p:cNvPr id="87043" name="Content Placeholder 2"/>
          <p:cNvSpPr>
            <a:spLocks noGrp="1"/>
          </p:cNvSpPr>
          <p:nvPr>
            <p:ph idx="1"/>
          </p:nvPr>
        </p:nvSpPr>
        <p:spPr/>
        <p:txBody>
          <a:bodyPr/>
          <a:lstStyle/>
          <a:p>
            <a:r>
              <a:rPr lang="en-US" dirty="0" smtClean="0"/>
              <a:t>Identifying reasons for non-compliance with sleep apnea treatment (</a:t>
            </a:r>
            <a:r>
              <a:rPr lang="en-US" dirty="0" err="1" smtClean="0"/>
              <a:t>con’t</a:t>
            </a:r>
            <a:r>
              <a:rPr lang="en-US" dirty="0" smtClean="0"/>
              <a:t>)</a:t>
            </a:r>
          </a:p>
          <a:p>
            <a:pPr lvl="1">
              <a:spcBef>
                <a:spcPts val="300"/>
              </a:spcBef>
            </a:pPr>
            <a:r>
              <a:rPr lang="en-US" dirty="0" smtClean="0"/>
              <a:t>Personal issues</a:t>
            </a:r>
          </a:p>
          <a:p>
            <a:pPr lvl="2">
              <a:spcBef>
                <a:spcPts val="300"/>
              </a:spcBef>
            </a:pPr>
            <a:r>
              <a:rPr lang="en-US" dirty="0" smtClean="0"/>
              <a:t>Don’t like being tied to a PAP machine</a:t>
            </a:r>
          </a:p>
          <a:p>
            <a:pPr lvl="2">
              <a:spcBef>
                <a:spcPts val="300"/>
              </a:spcBef>
            </a:pPr>
            <a:r>
              <a:rPr lang="en-US" dirty="0" smtClean="0"/>
              <a:t>Poor/restless sleep with PAP machine</a:t>
            </a:r>
          </a:p>
          <a:p>
            <a:pPr lvl="2">
              <a:spcBef>
                <a:spcPts val="300"/>
              </a:spcBef>
            </a:pPr>
            <a:r>
              <a:rPr lang="en-US" dirty="0" smtClean="0"/>
              <a:t>Partner dislikes PAP machine</a:t>
            </a:r>
          </a:p>
          <a:p>
            <a:pPr lvl="1">
              <a:spcBef>
                <a:spcPts val="300"/>
              </a:spcBef>
            </a:pPr>
            <a:r>
              <a:rPr lang="en-US" dirty="0" smtClean="0"/>
              <a:t>Motivational issues</a:t>
            </a:r>
          </a:p>
          <a:p>
            <a:pPr lvl="2">
              <a:spcBef>
                <a:spcPts val="300"/>
              </a:spcBef>
            </a:pPr>
            <a:r>
              <a:rPr lang="en-US" dirty="0" smtClean="0"/>
              <a:t>Benefits of PAP use do not out-weigh               drawbacks</a:t>
            </a:r>
          </a:p>
          <a:p>
            <a:pPr lvl="2">
              <a:spcBef>
                <a:spcPts val="300"/>
              </a:spcBef>
            </a:pPr>
            <a:r>
              <a:rPr lang="en-US" dirty="0" smtClean="0"/>
              <a:t>Drivers dislike carriers mandating PAP use while drivers are not in service</a:t>
            </a:r>
          </a:p>
          <a:p>
            <a:pPr lvl="2"/>
            <a:endParaRPr lang="en-US" dirty="0" smtClean="0"/>
          </a:p>
          <a:p>
            <a:pPr>
              <a:buFont typeface="Arial" charset="0"/>
              <a:buNone/>
            </a:pPr>
            <a:endParaRPr lang="en-US" dirty="0" smtClean="0"/>
          </a:p>
        </p:txBody>
      </p:sp>
      <p:pic>
        <p:nvPicPr>
          <p:cNvPr id="87044" name="Picture 6" descr="outweigh.jpg" title="Patients don't like being &quot;tied&quot; to a machine and may feel the benefits of PAP don't outweigh the drawback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6200" y="38100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descr="chains.jpg" title="Patients don't like being &quot;tied&quot; to a machine and may feel the benefits of PAP don't outweigh the drawback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286000"/>
            <a:ext cx="19939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solidFill>
                  <a:schemeClr val="bg1"/>
                </a:solidFill>
              </a:rPr>
              <a:t>OSA-Signs and Symptoms</a:t>
            </a:r>
          </a:p>
        </p:txBody>
      </p:sp>
      <p:sp>
        <p:nvSpPr>
          <p:cNvPr id="15363" name="Content Placeholder 4"/>
          <p:cNvSpPr>
            <a:spLocks noGrp="1"/>
          </p:cNvSpPr>
          <p:nvPr>
            <p:ph idx="1"/>
          </p:nvPr>
        </p:nvSpPr>
        <p:spPr>
          <a:xfrm>
            <a:off x="479425" y="1635125"/>
            <a:ext cx="8229600" cy="4525963"/>
          </a:xfrm>
        </p:spPr>
        <p:txBody>
          <a:bodyPr/>
          <a:lstStyle/>
          <a:p>
            <a:r>
              <a:rPr lang="en-US" sz="2800" dirty="0" smtClean="0"/>
              <a:t>Loud, disruptive snoring</a:t>
            </a:r>
          </a:p>
          <a:p>
            <a:r>
              <a:rPr lang="en-US" sz="2800" dirty="0" smtClean="0"/>
              <a:t>Waking with gasping or choking</a:t>
            </a:r>
          </a:p>
          <a:p>
            <a:r>
              <a:rPr lang="en-US" sz="2800" dirty="0" smtClean="0"/>
              <a:t>Non-refreshing sleep</a:t>
            </a:r>
          </a:p>
          <a:p>
            <a:r>
              <a:rPr lang="en-US" sz="2800" dirty="0"/>
              <a:t>Excessive daytime sleepiness and </a:t>
            </a:r>
            <a:r>
              <a:rPr lang="en-US" sz="2800" dirty="0" smtClean="0"/>
              <a:t>                                  fatigue</a:t>
            </a:r>
            <a:endParaRPr lang="en-US" sz="2800" dirty="0"/>
          </a:p>
          <a:p>
            <a:r>
              <a:rPr lang="en-US" sz="2800" dirty="0" smtClean="0"/>
              <a:t>Morning headaches or dry throat</a:t>
            </a:r>
          </a:p>
          <a:p>
            <a:r>
              <a:rPr lang="en-US" sz="2800" dirty="0" smtClean="0"/>
              <a:t>Poor memory, clouded thoughts,                             irritability</a:t>
            </a:r>
          </a:p>
          <a:p>
            <a:r>
              <a:rPr lang="en-US" sz="2800" dirty="0" smtClean="0"/>
              <a:t>Decreased sex drive, impotence</a:t>
            </a:r>
          </a:p>
        </p:txBody>
      </p:sp>
      <p:pic>
        <p:nvPicPr>
          <p:cNvPr id="15364" name="Picture 6" descr="snoring couple.jpg" title="Disruptive snoring is a sign of OSA; fatigue is a symptom of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76400"/>
            <a:ext cx="28130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truck driver.jpg" title="Disruptive snoring is a sign of OSA; fatigue is a symptom of OS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8296" y="4343400"/>
            <a:ext cx="21986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smtClean="0">
                <a:solidFill>
                  <a:schemeClr val="bg1"/>
                </a:solidFill>
              </a:rPr>
              <a:t>Strategies for Providing Support and Encouragement (3 of 7)</a:t>
            </a:r>
          </a:p>
        </p:txBody>
      </p:sp>
      <p:sp>
        <p:nvSpPr>
          <p:cNvPr id="3" name="Content Placeholder 2"/>
          <p:cNvSpPr>
            <a:spLocks noGrp="1"/>
          </p:cNvSpPr>
          <p:nvPr>
            <p:ph idx="1"/>
          </p:nvPr>
        </p:nvSpPr>
        <p:spPr>
          <a:xfrm>
            <a:off x="381000" y="1600200"/>
            <a:ext cx="8229600" cy="4525963"/>
          </a:xfrm>
        </p:spPr>
        <p:txBody>
          <a:bodyPr/>
          <a:lstStyle/>
          <a:p>
            <a:pPr>
              <a:defRPr/>
            </a:pPr>
            <a:r>
              <a:rPr lang="en-US" dirty="0" smtClean="0"/>
              <a:t>Taking action with non-compliant drivers</a:t>
            </a:r>
          </a:p>
          <a:p>
            <a:pPr marL="971550" lvl="1" indent="-514350">
              <a:spcBef>
                <a:spcPts val="300"/>
              </a:spcBef>
              <a:buFont typeface="+mj-lt"/>
              <a:buAutoNum type="arabicPeriod"/>
              <a:defRPr/>
            </a:pPr>
            <a:r>
              <a:rPr lang="en-US" dirty="0" smtClean="0"/>
              <a:t>Flag non-compliant drivers</a:t>
            </a:r>
          </a:p>
          <a:p>
            <a:pPr marL="971550" lvl="1" indent="-514350">
              <a:spcBef>
                <a:spcPts val="300"/>
              </a:spcBef>
              <a:buFont typeface="+mj-lt"/>
              <a:buAutoNum type="arabicPeriod"/>
              <a:defRPr/>
            </a:pPr>
            <a:r>
              <a:rPr lang="en-US" dirty="0" smtClean="0"/>
              <a:t>Verbal warnings</a:t>
            </a:r>
          </a:p>
          <a:p>
            <a:pPr marL="971550" lvl="1" indent="-514350">
              <a:spcBef>
                <a:spcPts val="300"/>
              </a:spcBef>
              <a:buFont typeface="+mj-lt"/>
              <a:buAutoNum type="arabicPeriod"/>
              <a:defRPr/>
            </a:pPr>
            <a:r>
              <a:rPr lang="en-US" dirty="0" smtClean="0"/>
              <a:t>Identify reason(s) for non-compliance</a:t>
            </a:r>
          </a:p>
          <a:p>
            <a:pPr marL="971550" lvl="1" indent="-514350">
              <a:spcBef>
                <a:spcPts val="300"/>
              </a:spcBef>
              <a:buFont typeface="+mj-lt"/>
              <a:buAutoNum type="arabicPeriod"/>
              <a:defRPr/>
            </a:pPr>
            <a:r>
              <a:rPr lang="en-US" dirty="0" smtClean="0"/>
              <a:t>Work with driver to address problem(s)</a:t>
            </a:r>
          </a:p>
          <a:p>
            <a:pPr lvl="2">
              <a:spcBef>
                <a:spcPts val="300"/>
              </a:spcBef>
              <a:defRPr/>
            </a:pPr>
            <a:r>
              <a:rPr lang="en-US" dirty="0" smtClean="0"/>
              <a:t>Technical issues</a:t>
            </a:r>
          </a:p>
          <a:p>
            <a:pPr lvl="2">
              <a:spcBef>
                <a:spcPts val="300"/>
              </a:spcBef>
              <a:defRPr/>
            </a:pPr>
            <a:r>
              <a:rPr lang="en-US" dirty="0" smtClean="0"/>
              <a:t>Motivational issues</a:t>
            </a:r>
          </a:p>
          <a:p>
            <a:pPr marL="971550" lvl="1" indent="-514350">
              <a:spcBef>
                <a:spcPts val="300"/>
              </a:spcBef>
              <a:buFont typeface="+mj-lt"/>
              <a:buAutoNum type="arabicPeriod"/>
              <a:defRPr/>
            </a:pPr>
            <a:r>
              <a:rPr lang="en-US" dirty="0" smtClean="0"/>
              <a:t>Temporary driving restrictions</a:t>
            </a:r>
          </a:p>
          <a:p>
            <a:pPr marL="971550" lvl="1" indent="-514350">
              <a:spcBef>
                <a:spcPts val="300"/>
              </a:spcBef>
              <a:buFont typeface="+mj-lt"/>
              <a:buAutoNum type="arabicPeriod"/>
              <a:defRPr/>
            </a:pPr>
            <a:r>
              <a:rPr lang="en-US" dirty="0" smtClean="0"/>
              <a:t>Continued coaching/support</a:t>
            </a:r>
          </a:p>
          <a:p>
            <a:pPr marL="971550" lvl="1" indent="-514350">
              <a:spcBef>
                <a:spcPts val="300"/>
              </a:spcBef>
              <a:buFont typeface="+mj-lt"/>
              <a:buAutoNum type="arabicPeriod"/>
              <a:defRPr/>
            </a:pPr>
            <a:r>
              <a:rPr lang="en-US" dirty="0" smtClean="0"/>
              <a:t>Termination/job redistribution</a:t>
            </a:r>
          </a:p>
          <a:p>
            <a:pPr lvl="1">
              <a:defRPr/>
            </a:pPr>
            <a:endParaRPr lang="en-US" dirty="0" smtClean="0"/>
          </a:p>
          <a:p>
            <a:pPr lvl="1">
              <a:defRPr/>
            </a:pPr>
            <a:endParaRPr lang="en-US" dirty="0"/>
          </a:p>
        </p:txBody>
      </p:sp>
      <p:pic>
        <p:nvPicPr>
          <p:cNvPr id="88068" name="Picture 4" descr="safety first.jpg" title="Safety fir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191000"/>
            <a:ext cx="1957388"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descr="http://www.mrl.respironics.com/images/1012975DCPwrAdaptPkg_WbMn.jpg" title="DC Power Adap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7526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p:txBody>
          <a:bodyPr/>
          <a:lstStyle/>
          <a:p>
            <a:pPr eaLnBrk="1" hangingPunct="1">
              <a:lnSpc>
                <a:spcPts val="4575"/>
              </a:lnSpc>
            </a:pPr>
            <a:r>
              <a:rPr lang="en-US" dirty="0">
                <a:solidFill>
                  <a:schemeClr val="bg1"/>
                </a:solidFill>
              </a:rPr>
              <a:t>Strategies for Providing Support and </a:t>
            </a:r>
            <a:r>
              <a:rPr lang="en-US" dirty="0" smtClean="0">
                <a:solidFill>
                  <a:schemeClr val="bg1"/>
                </a:solidFill>
              </a:rPr>
              <a:t>Encouragement (</a:t>
            </a:r>
            <a:r>
              <a:rPr lang="en-US" dirty="0">
                <a:solidFill>
                  <a:schemeClr val="bg1"/>
                </a:solidFill>
              </a:rPr>
              <a:t>4 </a:t>
            </a:r>
            <a:r>
              <a:rPr lang="en-US" dirty="0" smtClean="0">
                <a:solidFill>
                  <a:schemeClr val="bg1"/>
                </a:solidFill>
              </a:rPr>
              <a:t>of 7)</a:t>
            </a:r>
          </a:p>
        </p:txBody>
      </p:sp>
      <p:sp>
        <p:nvSpPr>
          <p:cNvPr id="58372" name="Content Placeholder 2"/>
          <p:cNvSpPr>
            <a:spLocks noGrp="1"/>
          </p:cNvSpPr>
          <p:nvPr>
            <p:ph idx="1"/>
          </p:nvPr>
        </p:nvSpPr>
        <p:spPr>
          <a:xfrm>
            <a:off x="457200" y="1600200"/>
            <a:ext cx="7581900" cy="4419600"/>
          </a:xfrm>
        </p:spPr>
        <p:txBody>
          <a:bodyPr/>
          <a:lstStyle/>
          <a:p>
            <a:pPr marL="0" indent="0">
              <a:buNone/>
            </a:pPr>
            <a:r>
              <a:rPr lang="en-US" dirty="0" smtClean="0"/>
              <a:t>Carrier managers can help</a:t>
            </a:r>
          </a:p>
          <a:p>
            <a:r>
              <a:rPr lang="en-US" sz="2800" dirty="0" smtClean="0"/>
              <a:t>Arrange for installation of inverters to          power PAP machine in sleeper berth</a:t>
            </a:r>
          </a:p>
          <a:p>
            <a:r>
              <a:rPr lang="en-US" sz="2800" dirty="0" smtClean="0"/>
              <a:t>Advise driver on locations where idle                                restrictions are an issue</a:t>
            </a:r>
          </a:p>
          <a:p>
            <a:r>
              <a:rPr lang="en-US" sz="2800" dirty="0" smtClean="0"/>
              <a:t>Help locate PAP suppliers while driver is on      the road (supplies, repairs, replacement parts)</a:t>
            </a:r>
          </a:p>
          <a:p>
            <a:r>
              <a:rPr lang="en-US" sz="2800" dirty="0" smtClean="0"/>
              <a:t>Shared efforts by managers and drivers contribute to the FMP</a:t>
            </a:r>
          </a:p>
        </p:txBody>
      </p:sp>
      <p:sp>
        <p:nvSpPr>
          <p:cNvPr id="58373" name="Rectangle 7"/>
          <p:cNvSpPr>
            <a:spLocks noChangeArrowheads="1"/>
          </p:cNvSpPr>
          <p:nvPr/>
        </p:nvSpPr>
        <p:spPr bwMode="auto">
          <a:xfrm>
            <a:off x="7010400" y="3657600"/>
            <a:ext cx="190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000" i="1" dirty="0">
                <a:latin typeface="Calibri" pitchFamily="34" charset="0"/>
              </a:rPr>
              <a:t>DC Power Adapter</a:t>
            </a:r>
          </a:p>
          <a:p>
            <a:pPr algn="ctr"/>
            <a:r>
              <a:rPr lang="en-US" sz="1000" i="1" dirty="0">
                <a:latin typeface="Calibri" pitchFamily="34" charset="0"/>
              </a:rPr>
              <a:t>Used with Permission of Respironics, Inc., Murrysville, PA</a:t>
            </a:r>
          </a:p>
        </p:txBody>
      </p:sp>
    </p:spTree>
    <p:extLst>
      <p:ext uri="{BB962C8B-B14F-4D97-AF65-F5344CB8AC3E}">
        <p14:creationId xmlns:p14="http://schemas.microsoft.com/office/powerpoint/2010/main" val="9929231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lnSpc>
                <a:spcPts val="4575"/>
              </a:lnSpc>
            </a:pPr>
            <a:r>
              <a:rPr lang="en-US" sz="4000" dirty="0">
                <a:solidFill>
                  <a:schemeClr val="bg1"/>
                </a:solidFill>
              </a:rPr>
              <a:t>Strategies for Providing Support and </a:t>
            </a:r>
            <a:r>
              <a:rPr lang="en-US" sz="4000" dirty="0" smtClean="0">
                <a:solidFill>
                  <a:schemeClr val="bg1"/>
                </a:solidFill>
              </a:rPr>
              <a:t>Encouragement (</a:t>
            </a:r>
            <a:r>
              <a:rPr lang="en-US" sz="4000" dirty="0">
                <a:solidFill>
                  <a:schemeClr val="bg1"/>
                </a:solidFill>
              </a:rPr>
              <a:t>5 </a:t>
            </a:r>
            <a:r>
              <a:rPr lang="en-US" sz="4000" dirty="0" smtClean="0">
                <a:solidFill>
                  <a:schemeClr val="bg1"/>
                </a:solidFill>
              </a:rPr>
              <a:t>of 7)  </a:t>
            </a:r>
          </a:p>
        </p:txBody>
      </p:sp>
      <p:sp>
        <p:nvSpPr>
          <p:cNvPr id="59395" name="Content Placeholder 2"/>
          <p:cNvSpPr>
            <a:spLocks noGrp="1"/>
          </p:cNvSpPr>
          <p:nvPr>
            <p:ph idx="1"/>
          </p:nvPr>
        </p:nvSpPr>
        <p:spPr>
          <a:xfrm>
            <a:off x="533400" y="1646237"/>
            <a:ext cx="8229600" cy="4525963"/>
          </a:xfrm>
        </p:spPr>
        <p:txBody>
          <a:bodyPr/>
          <a:lstStyle/>
          <a:p>
            <a:r>
              <a:rPr lang="en-US" sz="2800" dirty="0" smtClean="0"/>
              <a:t>Organize a PAP-users group to support  drivers</a:t>
            </a:r>
          </a:p>
          <a:p>
            <a:pPr lvl="1" eaLnBrk="1" hangingPunct="1"/>
            <a:r>
              <a:rPr lang="en-US" sz="2400" dirty="0" smtClean="0"/>
              <a:t>Drivers may discuss experiences,  challenges, solutions, tips, etc.</a:t>
            </a:r>
          </a:p>
          <a:p>
            <a:r>
              <a:rPr lang="en-US" sz="2800" dirty="0" smtClean="0"/>
              <a:t>Support groups should actively engage and offer tips to drivers who experience challenges</a:t>
            </a:r>
          </a:p>
          <a:p>
            <a:r>
              <a:rPr lang="en-US" sz="2800" dirty="0" smtClean="0"/>
              <a:t>Successful PAP users can provide invaluable help to others just starting treatment </a:t>
            </a:r>
          </a:p>
          <a:p>
            <a:r>
              <a:rPr lang="en-US" sz="2800" dirty="0" smtClean="0"/>
              <a:t>Monitoring recommended</a:t>
            </a:r>
          </a:p>
        </p:txBody>
      </p:sp>
      <p:pic>
        <p:nvPicPr>
          <p:cNvPr id="59397" name="Picture 5" descr="P:\457407\Working\Documents\Module Content\istock photos\Module 8\PAP mask fit.jpg" title="Poor mask fit can cause patients to not comply with PAP treat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398" y="4495800"/>
            <a:ext cx="2314575" cy="173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7903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dirty="0" smtClean="0">
                <a:solidFill>
                  <a:schemeClr val="bg1"/>
                </a:solidFill>
              </a:rPr>
              <a:t>Strategies for Providing Support and Encouragement (6 of 7)</a:t>
            </a:r>
          </a:p>
        </p:txBody>
      </p:sp>
      <p:sp>
        <p:nvSpPr>
          <p:cNvPr id="89091" name="Content Placeholder 2"/>
          <p:cNvSpPr>
            <a:spLocks noGrp="1"/>
          </p:cNvSpPr>
          <p:nvPr>
            <p:ph idx="1"/>
          </p:nvPr>
        </p:nvSpPr>
        <p:spPr/>
        <p:txBody>
          <a:bodyPr/>
          <a:lstStyle/>
          <a:p>
            <a:pPr>
              <a:spcBef>
                <a:spcPts val="300"/>
              </a:spcBef>
            </a:pPr>
            <a:r>
              <a:rPr lang="en-US" dirty="0" smtClean="0"/>
              <a:t>Common myths and misperceptions         about sleep disorders</a:t>
            </a:r>
          </a:p>
          <a:p>
            <a:pPr lvl="1">
              <a:spcBef>
                <a:spcPts val="300"/>
              </a:spcBef>
            </a:pPr>
            <a:r>
              <a:rPr lang="en-US" sz="2400" dirty="0" smtClean="0"/>
              <a:t>PAP therapy causes more sleep                                     disruptions than having OSA</a:t>
            </a:r>
          </a:p>
          <a:p>
            <a:pPr lvl="2">
              <a:spcBef>
                <a:spcPts val="300"/>
              </a:spcBef>
            </a:pPr>
            <a:r>
              <a:rPr lang="en-US" sz="2200" dirty="0" smtClean="0"/>
              <a:t>Proper equipment, mask fit, and                                     machine settings are imperative</a:t>
            </a:r>
          </a:p>
          <a:p>
            <a:pPr lvl="1">
              <a:spcBef>
                <a:spcPts val="300"/>
              </a:spcBef>
            </a:pPr>
            <a:r>
              <a:rPr lang="en-US" sz="2400" dirty="0" smtClean="0"/>
              <a:t>All PAP machines are created equal</a:t>
            </a:r>
          </a:p>
          <a:p>
            <a:pPr lvl="2">
              <a:spcBef>
                <a:spcPts val="300"/>
              </a:spcBef>
            </a:pPr>
            <a:r>
              <a:rPr lang="en-US" sz="2200" dirty="0" smtClean="0"/>
              <a:t>Vast differences in PAP machine types and brands</a:t>
            </a:r>
          </a:p>
          <a:p>
            <a:pPr lvl="1">
              <a:spcBef>
                <a:spcPts val="300"/>
              </a:spcBef>
            </a:pPr>
            <a:r>
              <a:rPr lang="en-US" sz="2400" dirty="0" smtClean="0"/>
              <a:t>PAP machines are noisy and disruptive </a:t>
            </a:r>
          </a:p>
          <a:p>
            <a:pPr lvl="2">
              <a:spcBef>
                <a:spcPts val="300"/>
              </a:spcBef>
            </a:pPr>
            <a:r>
              <a:rPr lang="en-US" sz="2200" dirty="0" smtClean="0"/>
              <a:t>Current PAP devices are much quieter compared to snoring</a:t>
            </a:r>
          </a:p>
          <a:p>
            <a:pPr>
              <a:buFont typeface="Arial" charset="0"/>
              <a:buNone/>
            </a:pPr>
            <a:endParaRPr lang="en-US" dirty="0" smtClean="0"/>
          </a:p>
          <a:p>
            <a:endParaRPr lang="en-US" dirty="0" smtClean="0"/>
          </a:p>
        </p:txBody>
      </p:sp>
      <p:pic>
        <p:nvPicPr>
          <p:cNvPr id="89092" name="Picture 4" descr="true false.jpg" title="Myths about sleep disor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09800"/>
            <a:ext cx="2903538"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support.jpg" title="Suppor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4958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itle 1"/>
          <p:cNvSpPr>
            <a:spLocks noGrp="1"/>
          </p:cNvSpPr>
          <p:nvPr>
            <p:ph type="title"/>
          </p:nvPr>
        </p:nvSpPr>
        <p:spPr/>
        <p:txBody>
          <a:bodyPr/>
          <a:lstStyle/>
          <a:p>
            <a:r>
              <a:rPr lang="en-US" dirty="0" smtClean="0">
                <a:solidFill>
                  <a:schemeClr val="bg1"/>
                </a:solidFill>
              </a:rPr>
              <a:t>Strategies for Providing Support and Encouragement (7 of 7)</a:t>
            </a:r>
          </a:p>
        </p:txBody>
      </p:sp>
      <p:sp>
        <p:nvSpPr>
          <p:cNvPr id="90116" name="Content Placeholder 2"/>
          <p:cNvSpPr>
            <a:spLocks noGrp="1"/>
          </p:cNvSpPr>
          <p:nvPr>
            <p:ph idx="1"/>
          </p:nvPr>
        </p:nvSpPr>
        <p:spPr/>
        <p:txBody>
          <a:bodyPr/>
          <a:lstStyle/>
          <a:p>
            <a:r>
              <a:rPr lang="en-US" dirty="0" smtClean="0"/>
              <a:t>Common myths and misperceptions about sleep disorders (</a:t>
            </a:r>
            <a:r>
              <a:rPr lang="en-US" i="1" dirty="0" smtClean="0"/>
              <a:t>cont</a:t>
            </a:r>
            <a:r>
              <a:rPr lang="en-US" dirty="0" smtClean="0"/>
              <a:t>.)</a:t>
            </a:r>
          </a:p>
          <a:p>
            <a:pPr lvl="1"/>
            <a:r>
              <a:rPr lang="en-US" sz="2400" dirty="0" smtClean="0"/>
              <a:t>PAP is impossible or difficult to use in the truck</a:t>
            </a:r>
          </a:p>
          <a:p>
            <a:pPr lvl="2"/>
            <a:r>
              <a:rPr lang="en-US" sz="2000" dirty="0" smtClean="0"/>
              <a:t>Technology enables PAP use in the truck</a:t>
            </a:r>
          </a:p>
          <a:p>
            <a:pPr lvl="1"/>
            <a:r>
              <a:rPr lang="en-US" sz="2400" dirty="0" smtClean="0"/>
              <a:t>Patients diagnosed with OSA and prescribed PAP will likely be on PAP for the rest of their life</a:t>
            </a:r>
          </a:p>
          <a:p>
            <a:pPr lvl="2"/>
            <a:r>
              <a:rPr lang="en-US" sz="2000" dirty="0" smtClean="0"/>
              <a:t>Excess weight may increase the severity of OSA  </a:t>
            </a:r>
          </a:p>
          <a:p>
            <a:pPr lvl="2"/>
            <a:r>
              <a:rPr lang="en-US" sz="2000" dirty="0" smtClean="0"/>
              <a:t>Losing  weight can eliminate the need for PAP                                                                  in some cases</a:t>
            </a:r>
          </a:p>
          <a:p>
            <a:pPr lvl="2"/>
            <a:endParaRPr lang="en-US" dirty="0" smtClean="0"/>
          </a:p>
          <a:p>
            <a:pPr lvl="2">
              <a:buFont typeface="Arial" charset="0"/>
              <a:buNone/>
            </a:pPr>
            <a:endParaRPr lang="en-US" dirty="0" smtClean="0"/>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Strategies for Facilitating Driver Behavior Change (1 of 3)</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sz="4000" dirty="0" smtClean="0"/>
              <a:t>Carrier’s Role</a:t>
            </a:r>
          </a:p>
          <a:p>
            <a:r>
              <a:rPr lang="en-US" dirty="0" smtClean="0"/>
              <a:t>Establish safety culture</a:t>
            </a:r>
          </a:p>
          <a:p>
            <a:r>
              <a:rPr lang="en-US" dirty="0" smtClean="0"/>
              <a:t>Set good example</a:t>
            </a:r>
          </a:p>
          <a:p>
            <a:r>
              <a:rPr lang="en-US" dirty="0" smtClean="0"/>
              <a:t>Assess needs</a:t>
            </a:r>
          </a:p>
          <a:p>
            <a:r>
              <a:rPr lang="en-US" dirty="0" smtClean="0"/>
              <a:t>Develop a plan</a:t>
            </a:r>
          </a:p>
          <a:p>
            <a:r>
              <a:rPr lang="en-US" dirty="0" smtClean="0"/>
              <a:t>Implement program in supportive environment</a:t>
            </a:r>
          </a:p>
          <a:p>
            <a:r>
              <a:rPr lang="en-US" dirty="0" smtClean="0"/>
              <a:t>Evaluate and improve program</a:t>
            </a:r>
            <a:endParaRPr lang="en-US" dirty="0"/>
          </a:p>
        </p:txBody>
      </p:sp>
      <p:pic>
        <p:nvPicPr>
          <p:cNvPr id="4" name="Picture 3" descr="P:\457407\Working\Documents\Module Content\istock photos\Module 5\changes.jpg" title="Sign saying &quot;Changes Ahea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52600"/>
            <a:ext cx="2743200" cy="273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6153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Strategies for Facilitating Driver Behavior Change </a:t>
            </a:r>
            <a:r>
              <a:rPr lang="en-US" dirty="0" smtClean="0">
                <a:solidFill>
                  <a:schemeClr val="bg1"/>
                </a:solidFill>
              </a:rPr>
              <a:t>(2 </a:t>
            </a:r>
            <a:r>
              <a:rPr lang="en-US" dirty="0">
                <a:solidFill>
                  <a:schemeClr val="bg1"/>
                </a:solidFill>
              </a:rPr>
              <a:t>of 3)</a:t>
            </a:r>
          </a:p>
        </p:txBody>
      </p:sp>
      <p:sp>
        <p:nvSpPr>
          <p:cNvPr id="3" name="Content Placeholder 2"/>
          <p:cNvSpPr>
            <a:spLocks noGrp="1"/>
          </p:cNvSpPr>
          <p:nvPr>
            <p:ph idx="1"/>
          </p:nvPr>
        </p:nvSpPr>
        <p:spPr>
          <a:xfrm>
            <a:off x="457200" y="1524000"/>
            <a:ext cx="8458200" cy="4525963"/>
          </a:xfrm>
        </p:spPr>
        <p:txBody>
          <a:bodyPr/>
          <a:lstStyle/>
          <a:p>
            <a:pPr marL="0" indent="0">
              <a:buNone/>
            </a:pPr>
            <a:r>
              <a:rPr lang="en-US" dirty="0"/>
              <a:t>Keys to </a:t>
            </a:r>
            <a:r>
              <a:rPr lang="en-US" dirty="0" smtClean="0"/>
              <a:t>Managing Sleep </a:t>
            </a:r>
            <a:r>
              <a:rPr lang="en-US" dirty="0"/>
              <a:t>Disorders </a:t>
            </a:r>
            <a:r>
              <a:rPr lang="en-US" dirty="0" smtClean="0"/>
              <a:t>in CMV Drivers</a:t>
            </a:r>
          </a:p>
          <a:p>
            <a:r>
              <a:rPr lang="en-US" sz="2800" dirty="0" smtClean="0"/>
              <a:t>Knowledge/awareness</a:t>
            </a:r>
            <a:endParaRPr lang="en-US" sz="2800" dirty="0"/>
          </a:p>
          <a:p>
            <a:r>
              <a:rPr lang="en-US" sz="2800" dirty="0"/>
              <a:t>Overcome ambivalence</a:t>
            </a:r>
          </a:p>
          <a:p>
            <a:r>
              <a:rPr lang="en-US" sz="2800" dirty="0"/>
              <a:t>Target specific </a:t>
            </a:r>
            <a:r>
              <a:rPr lang="en-US" sz="2800" dirty="0" smtClean="0"/>
              <a:t>behaviors</a:t>
            </a:r>
          </a:p>
          <a:p>
            <a:pPr lvl="1"/>
            <a:r>
              <a:rPr lang="en-US" sz="2400" dirty="0" smtClean="0"/>
              <a:t>PAP compliance</a:t>
            </a:r>
          </a:p>
          <a:p>
            <a:pPr lvl="1"/>
            <a:r>
              <a:rPr lang="en-US" sz="2400" dirty="0" smtClean="0"/>
              <a:t>Communicate with staff</a:t>
            </a:r>
            <a:endParaRPr lang="en-US" sz="2400" dirty="0"/>
          </a:p>
          <a:p>
            <a:r>
              <a:rPr lang="en-US" sz="2800" dirty="0" smtClean="0"/>
              <a:t>Specific goals</a:t>
            </a:r>
          </a:p>
          <a:p>
            <a:pPr lvl="1"/>
            <a:r>
              <a:rPr lang="en-US" sz="2400" dirty="0" smtClean="0"/>
              <a:t>Increasing PAP use</a:t>
            </a:r>
          </a:p>
          <a:p>
            <a:pPr lvl="1"/>
            <a:r>
              <a:rPr lang="en-US" sz="2400" dirty="0" smtClean="0"/>
              <a:t>Exercise/dietary improvements</a:t>
            </a:r>
            <a:endParaRPr lang="en-US" sz="2400" dirty="0"/>
          </a:p>
          <a:p>
            <a:r>
              <a:rPr lang="en-US" sz="2800" dirty="0"/>
              <a:t>Social support</a:t>
            </a:r>
          </a:p>
          <a:p>
            <a:endParaRPr lang="en-US" dirty="0"/>
          </a:p>
        </p:txBody>
      </p:sp>
    </p:spTree>
    <p:extLst>
      <p:ext uri="{BB962C8B-B14F-4D97-AF65-F5344CB8AC3E}">
        <p14:creationId xmlns:p14="http://schemas.microsoft.com/office/powerpoint/2010/main" val="7701970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199724"/>
            <a:ext cx="8229600" cy="1143000"/>
          </a:xfrm>
        </p:spPr>
        <p:txBody>
          <a:bodyPr>
            <a:noAutofit/>
          </a:bodyPr>
          <a:lstStyle/>
          <a:p>
            <a:r>
              <a:rPr lang="en-US" dirty="0">
                <a:solidFill>
                  <a:schemeClr val="bg1"/>
                </a:solidFill>
              </a:rPr>
              <a:t>Strategies for Facilitating </a:t>
            </a:r>
            <a:r>
              <a:rPr lang="en-US" dirty="0" smtClean="0">
                <a:solidFill>
                  <a:schemeClr val="bg1"/>
                </a:solidFill>
              </a:rPr>
              <a:t>         Driver </a:t>
            </a:r>
            <a:r>
              <a:rPr lang="en-US" dirty="0">
                <a:solidFill>
                  <a:schemeClr val="bg1"/>
                </a:solidFill>
              </a:rPr>
              <a:t>Behavior </a:t>
            </a:r>
            <a:r>
              <a:rPr lang="en-US" dirty="0" smtClean="0">
                <a:solidFill>
                  <a:schemeClr val="bg1"/>
                </a:solidFill>
              </a:rPr>
              <a:t>Change</a:t>
            </a:r>
            <a:endParaRPr lang="en-US" dirty="0">
              <a:solidFill>
                <a:schemeClr val="bg1"/>
              </a:solidFill>
            </a:endParaRPr>
          </a:p>
        </p:txBody>
      </p:sp>
      <p:graphicFrame>
        <p:nvGraphicFramePr>
          <p:cNvPr id="7" name="Diagram 6"/>
          <p:cNvGraphicFramePr/>
          <p:nvPr>
            <p:extLst>
              <p:ext uri="{D42A27DB-BD31-4B8C-83A1-F6EECF244321}">
                <p14:modId xmlns:p14="http://schemas.microsoft.com/office/powerpoint/2010/main" val="3654075795"/>
              </p:ext>
            </p:extLst>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Shape 7"/>
          <p:cNvSpPr/>
          <p:nvPr/>
        </p:nvSpPr>
        <p:spPr>
          <a:xfrm rot="5400000">
            <a:off x="5458424" y="2855358"/>
            <a:ext cx="1139501" cy="1531784"/>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3" name="Group 8"/>
          <p:cNvGrpSpPr/>
          <p:nvPr/>
        </p:nvGrpSpPr>
        <p:grpSpPr>
          <a:xfrm>
            <a:off x="5521812" y="3200400"/>
            <a:ext cx="3019927" cy="1639642"/>
            <a:chOff x="3073618" y="718166"/>
            <a:chExt cx="3019927" cy="1639642"/>
          </a:xfrm>
        </p:grpSpPr>
        <p:sp>
          <p:nvSpPr>
            <p:cNvPr id="10" name="Rectangle 9"/>
            <p:cNvSpPr/>
            <p:nvPr/>
          </p:nvSpPr>
          <p:spPr>
            <a:xfrm>
              <a:off x="4381732" y="857303"/>
              <a:ext cx="1711813" cy="15005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3073618" y="718166"/>
              <a:ext cx="1711813" cy="15005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400" kern="1200" dirty="0" smtClean="0">
                  <a:solidFill>
                    <a:srgbClr val="0033CC"/>
                  </a:solidFill>
                </a:rPr>
                <a:t>Taking action</a:t>
              </a:r>
              <a:endParaRPr lang="en-US" sz="2400" kern="1200" dirty="0">
                <a:solidFill>
                  <a:srgbClr val="0033CC"/>
                </a:solidFill>
              </a:endParaRPr>
            </a:p>
          </p:txBody>
        </p:sp>
      </p:grpSp>
      <p:sp>
        <p:nvSpPr>
          <p:cNvPr id="13" name="Isosceles Triangle 12"/>
          <p:cNvSpPr/>
          <p:nvPr/>
        </p:nvSpPr>
        <p:spPr>
          <a:xfrm>
            <a:off x="4800600" y="3531241"/>
            <a:ext cx="322983" cy="322983"/>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L-Shape 15"/>
          <p:cNvSpPr/>
          <p:nvPr/>
        </p:nvSpPr>
        <p:spPr>
          <a:xfrm rot="5400000">
            <a:off x="7208227" y="1695020"/>
            <a:ext cx="1139501" cy="1896104"/>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Isosceles Triangle 17"/>
          <p:cNvSpPr/>
          <p:nvPr/>
        </p:nvSpPr>
        <p:spPr>
          <a:xfrm>
            <a:off x="6415986" y="2643072"/>
            <a:ext cx="322983" cy="322983"/>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18"/>
          <p:cNvSpPr/>
          <p:nvPr/>
        </p:nvSpPr>
        <p:spPr>
          <a:xfrm>
            <a:off x="3733800" y="4103236"/>
            <a:ext cx="1711813" cy="15005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lvl="0" algn="l" defTabSz="1289050">
              <a:lnSpc>
                <a:spcPct val="90000"/>
              </a:lnSpc>
              <a:spcBef>
                <a:spcPct val="0"/>
              </a:spcBef>
            </a:pPr>
            <a:r>
              <a:rPr lang="en-US" sz="2400" kern="1200" dirty="0" smtClean="0">
                <a:solidFill>
                  <a:schemeClr val="accent6">
                    <a:lumMod val="50000"/>
                  </a:schemeClr>
                </a:solidFill>
              </a:rPr>
              <a:t>Planning </a:t>
            </a:r>
          </a:p>
          <a:p>
            <a:pPr lvl="0" algn="l" defTabSz="1289050">
              <a:lnSpc>
                <a:spcPct val="90000"/>
              </a:lnSpc>
              <a:spcBef>
                <a:spcPct val="0"/>
              </a:spcBef>
            </a:pPr>
            <a:r>
              <a:rPr lang="en-US" sz="2400" kern="1200" dirty="0" smtClean="0">
                <a:solidFill>
                  <a:schemeClr val="accent6">
                    <a:lumMod val="50000"/>
                  </a:schemeClr>
                </a:solidFill>
              </a:rPr>
              <a:t>to change</a:t>
            </a:r>
            <a:endParaRPr lang="en-US" sz="2400" kern="1200" dirty="0">
              <a:solidFill>
                <a:schemeClr val="accent6">
                  <a:lumMod val="50000"/>
                </a:schemeClr>
              </a:solidFill>
            </a:endParaRPr>
          </a:p>
        </p:txBody>
      </p:sp>
      <p:sp>
        <p:nvSpPr>
          <p:cNvPr id="20" name="Rectangle 19"/>
          <p:cNvSpPr/>
          <p:nvPr/>
        </p:nvSpPr>
        <p:spPr>
          <a:xfrm>
            <a:off x="7014217" y="2301246"/>
            <a:ext cx="1711813" cy="15005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lvl="0" algn="l" defTabSz="1289050">
              <a:lnSpc>
                <a:spcPct val="90000"/>
              </a:lnSpc>
              <a:spcBef>
                <a:spcPct val="0"/>
              </a:spcBef>
            </a:pPr>
            <a:r>
              <a:rPr lang="en-US" sz="2400" kern="1200" dirty="0" smtClean="0">
                <a:solidFill>
                  <a:srgbClr val="006600"/>
                </a:solidFill>
              </a:rPr>
              <a:t>Sustaining action</a:t>
            </a:r>
            <a:endParaRPr lang="en-US" sz="2400" kern="1200" dirty="0">
              <a:solidFill>
                <a:srgbClr val="006600"/>
              </a:solidFill>
            </a:endParaRPr>
          </a:p>
        </p:txBody>
      </p:sp>
      <p:sp>
        <p:nvSpPr>
          <p:cNvPr id="2" name="7-Point Star 1"/>
          <p:cNvSpPr/>
          <p:nvPr/>
        </p:nvSpPr>
        <p:spPr>
          <a:xfrm>
            <a:off x="7010400" y="-218276"/>
            <a:ext cx="2356825" cy="2291597"/>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165725" y="172015"/>
            <a:ext cx="1978275" cy="1446550"/>
          </a:xfrm>
          <a:prstGeom prst="rect">
            <a:avLst/>
          </a:prstGeom>
          <a:noFill/>
        </p:spPr>
        <p:txBody>
          <a:bodyPr wrap="square" rtlCol="0">
            <a:spAutoFit/>
          </a:bodyPr>
          <a:lstStyle/>
          <a:p>
            <a:pPr algn="ctr"/>
            <a:r>
              <a:rPr lang="en-US" sz="2200" b="1" dirty="0" smtClean="0">
                <a:solidFill>
                  <a:srgbClr val="C00000"/>
                </a:solidFill>
              </a:rPr>
              <a:t>Health, Wellness, Alertness, Performance</a:t>
            </a:r>
            <a:endParaRPr lang="en-US" sz="2200" b="1" dirty="0">
              <a:solidFill>
                <a:srgbClr val="C00000"/>
              </a:solidFill>
            </a:endParaRPr>
          </a:p>
        </p:txBody>
      </p:sp>
      <p:sp>
        <p:nvSpPr>
          <p:cNvPr id="4" name="TextBox 3"/>
          <p:cNvSpPr txBox="1"/>
          <p:nvPr/>
        </p:nvSpPr>
        <p:spPr>
          <a:xfrm>
            <a:off x="609600" y="1654915"/>
            <a:ext cx="5562600" cy="646331"/>
          </a:xfrm>
          <a:prstGeom prst="rect">
            <a:avLst/>
          </a:prstGeom>
          <a:noFill/>
        </p:spPr>
        <p:txBody>
          <a:bodyPr wrap="square" rtlCol="0">
            <a:spAutoFit/>
          </a:bodyPr>
          <a:lstStyle/>
          <a:p>
            <a:r>
              <a:rPr lang="en-US" sz="3600" dirty="0" smtClean="0"/>
              <a:t>Steps to Behavior Change</a:t>
            </a:r>
            <a:endParaRPr lang="en-US" sz="3600" dirty="0"/>
          </a:p>
        </p:txBody>
      </p:sp>
    </p:spTree>
    <p:extLst>
      <p:ext uri="{BB962C8B-B14F-4D97-AF65-F5344CB8AC3E}">
        <p14:creationId xmlns:p14="http://schemas.microsoft.com/office/powerpoint/2010/main" val="7811622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dirty="0">
                <a:solidFill>
                  <a:schemeClr val="bg1"/>
                </a:solidFill>
              </a:rPr>
              <a:t>Lesson Quiz</a:t>
            </a:r>
            <a:endParaRPr lang="en-US" dirty="0" smtClean="0">
              <a:solidFill>
                <a:schemeClr val="bg1"/>
              </a:solidFill>
            </a:endParaRPr>
          </a:p>
        </p:txBody>
      </p:sp>
      <p:sp>
        <p:nvSpPr>
          <p:cNvPr id="91139" name="Content Placeholder 1"/>
          <p:cNvSpPr>
            <a:spLocks noGrp="1"/>
          </p:cNvSpPr>
          <p:nvPr>
            <p:ph idx="1"/>
          </p:nvPr>
        </p:nvSpPr>
        <p:spPr>
          <a:xfrm>
            <a:off x="457200" y="1447800"/>
            <a:ext cx="8229600" cy="4525963"/>
          </a:xfrm>
        </p:spPr>
        <p:txBody>
          <a:bodyPr/>
          <a:lstStyle/>
          <a:p>
            <a:pPr>
              <a:buFont typeface="Arial" charset="0"/>
              <a:buNone/>
            </a:pPr>
            <a:r>
              <a:rPr lang="en-US" dirty="0" smtClean="0"/>
              <a:t>1. What are some reasons newly diagnosed OSA patients may have trouble complying with PAP treatment?</a:t>
            </a:r>
            <a:endParaRPr lang="en-US" sz="2800" dirty="0" smtClean="0"/>
          </a:p>
          <a:p>
            <a:pPr marL="971550" lvl="1" indent="-514350">
              <a:buFont typeface="Calibri" pitchFamily="34" charset="0"/>
              <a:buAutoNum type="alphaLcPeriod"/>
            </a:pPr>
            <a:r>
              <a:rPr lang="en-US" dirty="0" smtClean="0"/>
              <a:t>Poor mask fit</a:t>
            </a:r>
            <a:endParaRPr lang="en-US" sz="2400" dirty="0" smtClean="0"/>
          </a:p>
          <a:p>
            <a:pPr marL="971550" lvl="1" indent="-514350">
              <a:buFont typeface="Calibri" pitchFamily="34" charset="0"/>
              <a:buAutoNum type="alphaLcPeriod"/>
            </a:pPr>
            <a:r>
              <a:rPr lang="en-US" dirty="0" smtClean="0"/>
              <a:t>Improper humidification</a:t>
            </a:r>
            <a:endParaRPr lang="en-US" sz="2400" dirty="0" smtClean="0"/>
          </a:p>
          <a:p>
            <a:pPr marL="971550" lvl="1" indent="-514350">
              <a:buFont typeface="Calibri" pitchFamily="34" charset="0"/>
              <a:buAutoNum type="alphaLcPeriod"/>
            </a:pPr>
            <a:r>
              <a:rPr lang="en-US" dirty="0" smtClean="0"/>
              <a:t>It is difficult to access PAP supplies and equipment when drivers are on the road</a:t>
            </a:r>
            <a:endParaRPr lang="en-US" sz="2400" dirty="0" smtClean="0"/>
          </a:p>
          <a:p>
            <a:pPr marL="971550" lvl="1" indent="-514350">
              <a:buFont typeface="Calibri" pitchFamily="34" charset="0"/>
              <a:buAutoNum type="alphaLcPeriod"/>
            </a:pPr>
            <a:r>
              <a:rPr lang="en-US" dirty="0" smtClean="0"/>
              <a:t>Sleep can be difficult when adjusting to a new PAP machine</a:t>
            </a:r>
            <a:endParaRPr lang="en-US" sz="2400" dirty="0" smtClean="0"/>
          </a:p>
          <a:p>
            <a:pPr marL="971550" lvl="1" indent="-514350">
              <a:buFont typeface="Calibri" pitchFamily="34" charset="0"/>
              <a:buAutoNum type="alphaLcPeriod"/>
            </a:pPr>
            <a:r>
              <a:rPr lang="en-US" dirty="0" smtClean="0"/>
              <a:t>All of the above</a:t>
            </a:r>
            <a:endParaRPr lang="en-US" sz="2400" dirty="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dirty="0">
                <a:solidFill>
                  <a:schemeClr val="bg1"/>
                </a:solidFill>
              </a:rPr>
              <a:t>Lesson Quiz</a:t>
            </a:r>
            <a:endParaRPr lang="en-US" dirty="0" smtClean="0"/>
          </a:p>
        </p:txBody>
      </p:sp>
      <p:sp>
        <p:nvSpPr>
          <p:cNvPr id="92163" name="Content Placeholder 2"/>
          <p:cNvSpPr>
            <a:spLocks noGrp="1"/>
          </p:cNvSpPr>
          <p:nvPr>
            <p:ph idx="1"/>
          </p:nvPr>
        </p:nvSpPr>
        <p:spPr/>
        <p:txBody>
          <a:bodyPr/>
          <a:lstStyle/>
          <a:p>
            <a:pPr>
              <a:buFont typeface="Arial" charset="0"/>
              <a:buNone/>
            </a:pPr>
            <a:r>
              <a:rPr lang="en-US" dirty="0" smtClean="0"/>
              <a:t>2. How can a carrier provide support and encouragement to employees as they adjust to PAP treatment for OSA?</a:t>
            </a:r>
            <a:endParaRPr lang="en-US" sz="2800" dirty="0" smtClean="0"/>
          </a:p>
          <a:p>
            <a:pPr marL="971550" lvl="1" indent="-514350">
              <a:buFont typeface="Calibri" pitchFamily="34" charset="0"/>
              <a:buAutoNum type="alphaLcPeriod"/>
            </a:pPr>
            <a:r>
              <a:rPr lang="en-US" dirty="0" smtClean="0"/>
              <a:t>Help them to identify, address and resolve their issues for non compliance</a:t>
            </a:r>
            <a:endParaRPr lang="en-US" sz="2400" dirty="0" smtClean="0"/>
          </a:p>
          <a:p>
            <a:pPr marL="971550" lvl="1" indent="-514350">
              <a:buFont typeface="Calibri" pitchFamily="34" charset="0"/>
              <a:buAutoNum type="alphaLcPeriod"/>
            </a:pPr>
            <a:r>
              <a:rPr lang="en-US" dirty="0" smtClean="0"/>
              <a:t>Coaching</a:t>
            </a:r>
            <a:endParaRPr lang="en-US" sz="2400" dirty="0" smtClean="0"/>
          </a:p>
          <a:p>
            <a:pPr marL="971550" lvl="1" indent="-514350">
              <a:buFont typeface="Calibri" pitchFamily="34" charset="0"/>
              <a:buAutoNum type="alphaLcPeriod"/>
            </a:pPr>
            <a:r>
              <a:rPr lang="en-US" dirty="0" smtClean="0"/>
              <a:t>Support</a:t>
            </a:r>
            <a:endParaRPr lang="en-US" sz="2400" dirty="0" smtClean="0"/>
          </a:p>
          <a:p>
            <a:pPr marL="971550" lvl="1" indent="-514350">
              <a:buFont typeface="Calibri" pitchFamily="34" charset="0"/>
              <a:buAutoNum type="alphaLcPeriod"/>
            </a:pPr>
            <a:r>
              <a:rPr lang="en-US" dirty="0" smtClean="0"/>
              <a:t>Unjust termination</a:t>
            </a:r>
            <a:endParaRPr lang="en-US" sz="2400" dirty="0" smtClean="0"/>
          </a:p>
          <a:p>
            <a:pPr marL="971550" lvl="1" indent="-514350">
              <a:buFont typeface="Calibri" pitchFamily="34" charset="0"/>
              <a:buAutoNum type="alphaLcPeriod"/>
            </a:pPr>
            <a:r>
              <a:rPr lang="en-US" dirty="0" smtClean="0"/>
              <a:t>a, b and c</a:t>
            </a:r>
            <a:endParaRPr lang="en-US" sz="2400" dirty="0" smtClean="0"/>
          </a:p>
          <a:p>
            <a:pPr marL="971550" lvl="1" indent="-514350">
              <a:buFont typeface="Calibri" pitchFamily="34" charset="0"/>
              <a:buAutoNum type="alphaLcPeriod"/>
            </a:pPr>
            <a:r>
              <a:rPr lang="en-US" dirty="0" smtClean="0"/>
              <a:t>b, c, and d</a:t>
            </a:r>
            <a:endParaRPr lang="en-US" sz="2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solidFill>
                  <a:schemeClr val="bg1"/>
                </a:solidFill>
              </a:rPr>
              <a:t>OSA Disrupts Sleep and Body Functions</a:t>
            </a:r>
          </a:p>
        </p:txBody>
      </p:sp>
      <p:sp>
        <p:nvSpPr>
          <p:cNvPr id="16387"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t>© ResMed 2011   Used with Permission</a:t>
            </a:r>
          </a:p>
        </p:txBody>
      </p:sp>
      <p:pic>
        <p:nvPicPr>
          <p:cNvPr id="3" name="OSA Disrupts_Slide 9.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dirty="0">
                <a:solidFill>
                  <a:schemeClr val="bg1"/>
                </a:solidFill>
              </a:rPr>
              <a:t>Lesson Quiz</a:t>
            </a:r>
            <a:endParaRPr lang="en-US" dirty="0" smtClean="0"/>
          </a:p>
        </p:txBody>
      </p:sp>
      <p:sp>
        <p:nvSpPr>
          <p:cNvPr id="93187" name="Content Placeholder 2"/>
          <p:cNvSpPr>
            <a:spLocks noGrp="1"/>
          </p:cNvSpPr>
          <p:nvPr>
            <p:ph idx="1"/>
          </p:nvPr>
        </p:nvSpPr>
        <p:spPr>
          <a:xfrm>
            <a:off x="228600" y="1600200"/>
            <a:ext cx="8610600" cy="4525963"/>
          </a:xfrm>
        </p:spPr>
        <p:txBody>
          <a:bodyPr/>
          <a:lstStyle/>
          <a:p>
            <a:pPr>
              <a:buFont typeface="Arial" charset="0"/>
              <a:buNone/>
            </a:pPr>
            <a:r>
              <a:rPr lang="en-US" dirty="0" smtClean="0"/>
              <a:t>3. When should a driver be terminated for non-compliance with PAP treatment?</a:t>
            </a:r>
            <a:endParaRPr lang="en-US" sz="2800" dirty="0" smtClean="0"/>
          </a:p>
          <a:p>
            <a:pPr marL="971550" lvl="1" indent="-514350">
              <a:buFont typeface="Calibri" pitchFamily="34" charset="0"/>
              <a:buAutoNum type="alphaLcPeriod"/>
            </a:pPr>
            <a:r>
              <a:rPr lang="en-US" dirty="0" smtClean="0"/>
              <a:t>After they have received a verbal warning</a:t>
            </a:r>
            <a:endParaRPr lang="en-US" sz="2400" dirty="0" smtClean="0"/>
          </a:p>
          <a:p>
            <a:pPr marL="971550" lvl="1" indent="-514350">
              <a:buFont typeface="Calibri" pitchFamily="34" charset="0"/>
              <a:buAutoNum type="alphaLcPeriod"/>
            </a:pPr>
            <a:r>
              <a:rPr lang="en-US" dirty="0" smtClean="0"/>
              <a:t>After they have been temporarily restricted from driving due to non-compliance and continually coached and supported to improve PAP adherence</a:t>
            </a:r>
            <a:endParaRPr lang="en-US" sz="2400" dirty="0" smtClean="0"/>
          </a:p>
          <a:p>
            <a:pPr marL="971550" lvl="1" indent="-514350">
              <a:buFont typeface="Calibri" pitchFamily="34" charset="0"/>
              <a:buAutoNum type="alphaLcPeriod"/>
            </a:pPr>
            <a:r>
              <a:rPr lang="en-US" dirty="0" smtClean="0"/>
              <a:t>After 1 year of failure to comply with PAP treatment</a:t>
            </a:r>
            <a:endParaRPr lang="en-US" sz="2400" dirty="0" smtClean="0"/>
          </a:p>
          <a:p>
            <a:pPr marL="971550" lvl="1" indent="-514350">
              <a:buFont typeface="Calibri" pitchFamily="34" charset="0"/>
              <a:buAutoNum type="alphaLcPeriod"/>
            </a:pPr>
            <a:r>
              <a:rPr lang="en-US" dirty="0" smtClean="0"/>
              <a:t>After 3 months of failure to comply with PAP treatment</a:t>
            </a:r>
            <a:endParaRPr lang="en-US" sz="2400" dirty="0" smtClean="0"/>
          </a:p>
          <a:p>
            <a:endParaRPr lang="en-US" dirty="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dirty="0">
                <a:solidFill>
                  <a:schemeClr val="bg1"/>
                </a:solidFill>
              </a:rPr>
              <a:t>Lesson Quiz</a:t>
            </a:r>
            <a:endParaRPr lang="en-US" dirty="0" smtClean="0"/>
          </a:p>
        </p:txBody>
      </p:sp>
      <p:sp>
        <p:nvSpPr>
          <p:cNvPr id="94211" name="Content Placeholder 2"/>
          <p:cNvSpPr>
            <a:spLocks noGrp="1"/>
          </p:cNvSpPr>
          <p:nvPr>
            <p:ph idx="1"/>
          </p:nvPr>
        </p:nvSpPr>
        <p:spPr/>
        <p:txBody>
          <a:bodyPr/>
          <a:lstStyle/>
          <a:p>
            <a:pPr>
              <a:buFont typeface="Arial" charset="0"/>
              <a:buNone/>
            </a:pPr>
            <a:r>
              <a:rPr lang="en-US" dirty="0" smtClean="0"/>
              <a:t>4. What may cause people to believe that PAP therapy causes more sleep disruptions than having untreated OSA?</a:t>
            </a:r>
            <a:endParaRPr lang="en-US" sz="2800" dirty="0" smtClean="0"/>
          </a:p>
          <a:p>
            <a:pPr marL="971550" lvl="1" indent="-514350">
              <a:buFont typeface="Calibri" pitchFamily="34" charset="0"/>
              <a:buAutoNum type="alphaLcPeriod"/>
            </a:pPr>
            <a:r>
              <a:rPr lang="en-US" dirty="0" smtClean="0"/>
              <a:t>Improper equipment</a:t>
            </a:r>
            <a:endParaRPr lang="en-US" sz="2400" dirty="0" smtClean="0"/>
          </a:p>
          <a:p>
            <a:pPr marL="971550" lvl="1" indent="-514350">
              <a:buFont typeface="Calibri" pitchFamily="34" charset="0"/>
              <a:buAutoNum type="alphaLcPeriod"/>
            </a:pPr>
            <a:r>
              <a:rPr lang="en-US" dirty="0" smtClean="0"/>
              <a:t>Quiet PAP machines</a:t>
            </a:r>
            <a:endParaRPr lang="en-US" sz="2400" dirty="0" smtClean="0"/>
          </a:p>
          <a:p>
            <a:pPr marL="971550" lvl="1" indent="-514350">
              <a:buFont typeface="Calibri" pitchFamily="34" charset="0"/>
              <a:buAutoNum type="alphaLcPeriod"/>
            </a:pPr>
            <a:r>
              <a:rPr lang="en-US" dirty="0" smtClean="0"/>
              <a:t>Improper mask fit</a:t>
            </a:r>
            <a:endParaRPr lang="en-US" sz="2400" dirty="0" smtClean="0"/>
          </a:p>
          <a:p>
            <a:pPr marL="971550" lvl="1" indent="-514350">
              <a:buFont typeface="Calibri" pitchFamily="34" charset="0"/>
              <a:buAutoNum type="alphaLcPeriod"/>
            </a:pPr>
            <a:r>
              <a:rPr lang="en-US" dirty="0" smtClean="0"/>
              <a:t>Improper machine settings</a:t>
            </a:r>
            <a:endParaRPr lang="en-US" sz="2400" dirty="0" smtClean="0"/>
          </a:p>
          <a:p>
            <a:pPr marL="971550" lvl="1" indent="-514350">
              <a:buFont typeface="Calibri" pitchFamily="34" charset="0"/>
              <a:buAutoNum type="alphaLcPeriod"/>
            </a:pPr>
            <a:r>
              <a:rPr lang="en-US" dirty="0" smtClean="0"/>
              <a:t>All of the above</a:t>
            </a:r>
            <a:endParaRPr lang="en-US" sz="2400" dirty="0" smtClean="0"/>
          </a:p>
          <a:p>
            <a:pPr marL="971550" lvl="1" indent="-514350">
              <a:buFont typeface="Calibri" pitchFamily="34" charset="0"/>
              <a:buAutoNum type="alphaLcPeriod"/>
            </a:pPr>
            <a:r>
              <a:rPr lang="en-US" dirty="0" smtClean="0"/>
              <a:t>Both a and d</a:t>
            </a:r>
            <a:endParaRPr lang="en-US" sz="2400" dirty="0" smtClean="0"/>
          </a:p>
          <a:p>
            <a:pPr marL="971550" lvl="1" indent="-514350">
              <a:buFont typeface="Calibri" pitchFamily="34" charset="0"/>
              <a:buAutoNum type="alphaLcPeriod"/>
            </a:pPr>
            <a:r>
              <a:rPr lang="en-US" dirty="0" smtClean="0"/>
              <a:t>a, c and d</a:t>
            </a:r>
            <a:endParaRPr lang="en-US" sz="2400" dirty="0" smtClean="0"/>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dirty="0">
                <a:solidFill>
                  <a:schemeClr val="bg1"/>
                </a:solidFill>
              </a:rPr>
              <a:t>Lesson Quiz</a:t>
            </a:r>
            <a:endParaRPr lang="en-US" dirty="0" smtClean="0"/>
          </a:p>
        </p:txBody>
      </p:sp>
      <p:sp>
        <p:nvSpPr>
          <p:cNvPr id="95235" name="Content Placeholder 2"/>
          <p:cNvSpPr>
            <a:spLocks noGrp="1"/>
          </p:cNvSpPr>
          <p:nvPr>
            <p:ph idx="1"/>
          </p:nvPr>
        </p:nvSpPr>
        <p:spPr/>
        <p:txBody>
          <a:bodyPr/>
          <a:lstStyle/>
          <a:p>
            <a:pPr>
              <a:buNone/>
            </a:pPr>
            <a:r>
              <a:rPr lang="en-US" dirty="0" smtClean="0"/>
              <a:t>5. </a:t>
            </a:r>
            <a:r>
              <a:rPr lang="en-US" dirty="0"/>
              <a:t>Before </a:t>
            </a:r>
            <a:r>
              <a:rPr lang="en-US" dirty="0" smtClean="0"/>
              <a:t>behavior change </a:t>
            </a:r>
            <a:r>
              <a:rPr lang="en-US" dirty="0"/>
              <a:t>can </a:t>
            </a:r>
            <a:r>
              <a:rPr lang="en-US" dirty="0" smtClean="0"/>
              <a:t>begin</a:t>
            </a:r>
            <a:r>
              <a:rPr lang="en-US" dirty="0"/>
              <a:t>, </a:t>
            </a:r>
            <a:r>
              <a:rPr lang="en-US" dirty="0" smtClean="0"/>
              <a:t>what needs to happen?</a:t>
            </a:r>
          </a:p>
          <a:p>
            <a:pPr marL="914400" lvl="1" indent="-514350">
              <a:buFont typeface="+mj-lt"/>
              <a:buAutoNum type="alphaLcPeriod"/>
            </a:pPr>
            <a:r>
              <a:rPr lang="en-US" dirty="0" smtClean="0"/>
              <a:t>Become </a:t>
            </a:r>
            <a:r>
              <a:rPr lang="en-US" dirty="0"/>
              <a:t>aware of the problem and start thinking about </a:t>
            </a:r>
            <a:r>
              <a:rPr lang="en-US" dirty="0" smtClean="0"/>
              <a:t>changing</a:t>
            </a:r>
          </a:p>
          <a:p>
            <a:pPr marL="914400" lvl="1" indent="-514350">
              <a:buFont typeface="+mj-lt"/>
              <a:buAutoNum type="alphaLcPeriod"/>
            </a:pPr>
            <a:r>
              <a:rPr lang="en-US" dirty="0" smtClean="0"/>
              <a:t>Plan for change</a:t>
            </a:r>
          </a:p>
          <a:p>
            <a:pPr marL="914400" lvl="1" indent="-514350">
              <a:buFont typeface="+mj-lt"/>
              <a:buAutoNum type="alphaLcPeriod"/>
            </a:pPr>
            <a:r>
              <a:rPr lang="en-US" dirty="0" smtClean="0"/>
              <a:t>Take action</a:t>
            </a:r>
          </a:p>
          <a:p>
            <a:pPr marL="914400" lvl="1" indent="-514350">
              <a:buFont typeface="+mj-lt"/>
              <a:buAutoNum type="alphaLcPeriod"/>
            </a:pPr>
            <a:r>
              <a:rPr lang="en-US" dirty="0" smtClean="0"/>
              <a:t>Sustain actions </a:t>
            </a:r>
            <a:r>
              <a:rPr lang="en-US" dirty="0"/>
              <a:t>and </a:t>
            </a:r>
            <a:r>
              <a:rPr lang="en-US" dirty="0" smtClean="0"/>
              <a:t>enjoy </a:t>
            </a:r>
            <a:r>
              <a:rPr lang="en-US" dirty="0"/>
              <a:t>the </a:t>
            </a:r>
            <a:r>
              <a:rPr lang="en-US" dirty="0" smtClean="0"/>
              <a:t>benefits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p:cNvSpPr>
            <a:spLocks noGrp="1"/>
          </p:cNvSpPr>
          <p:nvPr>
            <p:ph type="ctrTitle"/>
          </p:nvPr>
        </p:nvSpPr>
        <p:spPr>
          <a:solidFill>
            <a:srgbClr val="C00000">
              <a:alpha val="59999"/>
            </a:srgbClr>
          </a:solidFill>
          <a:ln w="9525" cmpd="sng"/>
        </p:spPr>
        <p:txBody>
          <a:bodyPr/>
          <a:lstStyle/>
          <a:p>
            <a:r>
              <a:rPr lang="en-US" dirty="0" smtClean="0">
                <a:solidFill>
                  <a:schemeClr val="bg1"/>
                </a:solidFill>
              </a:rPr>
              <a:t>Conclusion: Review and Summary</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dirty="0" smtClean="0">
                <a:solidFill>
                  <a:schemeClr val="bg1"/>
                </a:solidFill>
              </a:rPr>
              <a:t>Review of OSA</a:t>
            </a:r>
          </a:p>
        </p:txBody>
      </p:sp>
      <p:sp>
        <p:nvSpPr>
          <p:cNvPr id="97283" name="Content Placeholder 2"/>
          <p:cNvSpPr>
            <a:spLocks noGrp="1"/>
          </p:cNvSpPr>
          <p:nvPr>
            <p:ph idx="1"/>
          </p:nvPr>
        </p:nvSpPr>
        <p:spPr/>
        <p:txBody>
          <a:bodyPr/>
          <a:lstStyle/>
          <a:p>
            <a:r>
              <a:rPr lang="en-US" dirty="0" smtClean="0"/>
              <a:t>Of the sleep disorders that affect the transportation industry, OSA is one of the most prevalent and undiagnosed</a:t>
            </a:r>
          </a:p>
          <a:p>
            <a:r>
              <a:rPr lang="en-US" dirty="0" smtClean="0"/>
              <a:t>Symptoms of OSA are difficult to self-detect and may be mistaken for other conditions</a:t>
            </a:r>
          </a:p>
          <a:p>
            <a:r>
              <a:rPr lang="en-US" dirty="0" smtClean="0"/>
              <a:t>Many health and safety                    implications accompany OSA</a:t>
            </a:r>
          </a:p>
          <a:p>
            <a:pPr>
              <a:buFont typeface="Arial" charset="0"/>
              <a:buNone/>
            </a:pPr>
            <a:endParaRPr lang="en-US" dirty="0" smtClean="0"/>
          </a:p>
          <a:p>
            <a:endParaRPr lang="en-US" dirty="0" smtClean="0"/>
          </a:p>
          <a:p>
            <a:pPr>
              <a:buFont typeface="Arial" charset="0"/>
              <a:buNone/>
            </a:pPr>
            <a:endParaRPr lang="en-US" dirty="0" smtClean="0"/>
          </a:p>
          <a:p>
            <a:endParaRPr lang="en-US" dirty="0" smtClean="0"/>
          </a:p>
        </p:txBody>
      </p:sp>
      <p:pic>
        <p:nvPicPr>
          <p:cNvPr id="97284" name="Picture 4" descr="sleep disorders.jpg" title="Sleep disord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67200"/>
            <a:ext cx="288290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toolbox.jpg" title="Screening tools are helpful when assessing risk for OS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95800"/>
            <a:ext cx="20224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itle 1"/>
          <p:cNvSpPr>
            <a:spLocks noGrp="1"/>
          </p:cNvSpPr>
          <p:nvPr>
            <p:ph type="title"/>
          </p:nvPr>
        </p:nvSpPr>
        <p:spPr/>
        <p:txBody>
          <a:bodyPr/>
          <a:lstStyle/>
          <a:p>
            <a:pPr>
              <a:lnSpc>
                <a:spcPts val="4575"/>
              </a:lnSpc>
            </a:pPr>
            <a:r>
              <a:rPr lang="en-US" dirty="0" smtClean="0">
                <a:solidFill>
                  <a:schemeClr val="bg1"/>
                </a:solidFill>
              </a:rPr>
              <a:t>Sleep Disorders Education           and Screening</a:t>
            </a:r>
          </a:p>
        </p:txBody>
      </p:sp>
      <p:sp>
        <p:nvSpPr>
          <p:cNvPr id="98308" name="Content Placeholder 2"/>
          <p:cNvSpPr>
            <a:spLocks noGrp="1"/>
          </p:cNvSpPr>
          <p:nvPr>
            <p:ph idx="1"/>
          </p:nvPr>
        </p:nvSpPr>
        <p:spPr>
          <a:xfrm>
            <a:off x="457200" y="1600201"/>
            <a:ext cx="8458200" cy="4810124"/>
          </a:xfrm>
        </p:spPr>
        <p:txBody>
          <a:bodyPr/>
          <a:lstStyle/>
          <a:p>
            <a:pPr>
              <a:spcBef>
                <a:spcPts val="300"/>
              </a:spcBef>
            </a:pPr>
            <a:r>
              <a:rPr lang="en-US" sz="2800" dirty="0" smtClean="0"/>
              <a:t>The transportation industry has a responsibility to address sleep disorders in their employees </a:t>
            </a:r>
          </a:p>
          <a:p>
            <a:pPr lvl="1">
              <a:spcBef>
                <a:spcPts val="300"/>
              </a:spcBef>
            </a:pPr>
            <a:r>
              <a:rPr lang="en-US" sz="2000" dirty="0" smtClean="0"/>
              <a:t>Health and safety implications influence your return on investment</a:t>
            </a:r>
          </a:p>
          <a:p>
            <a:pPr lvl="1">
              <a:spcBef>
                <a:spcPts val="300"/>
              </a:spcBef>
            </a:pPr>
            <a:r>
              <a:rPr lang="en-US" sz="2000" dirty="0" smtClean="0"/>
              <a:t>Potential legal implications</a:t>
            </a:r>
          </a:p>
          <a:p>
            <a:pPr>
              <a:spcBef>
                <a:spcPts val="300"/>
              </a:spcBef>
            </a:pPr>
            <a:r>
              <a:rPr lang="en-US" sz="2800" dirty="0" smtClean="0"/>
              <a:t>Company-wide awareness and education of sleep disorders is key for increasing driver acceptance</a:t>
            </a:r>
          </a:p>
          <a:p>
            <a:pPr>
              <a:spcBef>
                <a:spcPts val="300"/>
              </a:spcBef>
            </a:pPr>
            <a:r>
              <a:rPr lang="en-US" sz="2800" dirty="0" smtClean="0"/>
              <a:t>Subjective screening tools helpful; objective screening tools required</a:t>
            </a:r>
          </a:p>
          <a:p>
            <a:pPr lvl="1">
              <a:spcBef>
                <a:spcPts val="300"/>
              </a:spcBef>
            </a:pPr>
            <a:r>
              <a:rPr lang="en-US" sz="2000" dirty="0" smtClean="0"/>
              <a:t>Questionnaires and clinical tests</a:t>
            </a:r>
          </a:p>
          <a:p>
            <a:pPr lvl="1">
              <a:spcBef>
                <a:spcPts val="300"/>
              </a:spcBef>
            </a:pPr>
            <a:r>
              <a:rPr lang="en-US" sz="2000" dirty="0" smtClean="0"/>
              <a:t>Physical examination</a:t>
            </a:r>
          </a:p>
          <a:p>
            <a:pPr lvl="1">
              <a:spcBef>
                <a:spcPts val="300"/>
              </a:spcBef>
            </a:pPr>
            <a:r>
              <a:rPr lang="en-US" sz="2000" dirty="0" smtClean="0"/>
              <a:t>Health/family history</a:t>
            </a:r>
          </a:p>
          <a:p>
            <a:pPr lvl="1">
              <a:spcBef>
                <a:spcPts val="300"/>
              </a:spcBef>
            </a:pPr>
            <a:r>
              <a:rPr lang="en-US" sz="2000" dirty="0" smtClean="0"/>
              <a:t>Demographics</a:t>
            </a:r>
          </a:p>
          <a:p>
            <a:pPr lvl="1"/>
            <a:endParaRPr lang="en-US" sz="2400" dirty="0" smtClean="0"/>
          </a:p>
          <a:p>
            <a:endParaRPr lang="en-US" dirty="0"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dirty="0" smtClean="0">
                <a:solidFill>
                  <a:schemeClr val="bg1"/>
                </a:solidFill>
              </a:rPr>
              <a:t>Sleep Disorders Testing                and Treatment</a:t>
            </a:r>
          </a:p>
        </p:txBody>
      </p:sp>
      <p:sp>
        <p:nvSpPr>
          <p:cNvPr id="99331" name="Content Placeholder 2"/>
          <p:cNvSpPr>
            <a:spLocks noGrp="1"/>
          </p:cNvSpPr>
          <p:nvPr>
            <p:ph idx="1"/>
          </p:nvPr>
        </p:nvSpPr>
        <p:spPr>
          <a:xfrm>
            <a:off x="457200" y="1600200"/>
            <a:ext cx="8547100" cy="4525963"/>
          </a:xfrm>
        </p:spPr>
        <p:txBody>
          <a:bodyPr/>
          <a:lstStyle/>
          <a:p>
            <a:pPr marL="342900" lvl="1" indent="-342900">
              <a:spcBef>
                <a:spcPts val="300"/>
              </a:spcBef>
              <a:buFont typeface="Arial" charset="0"/>
              <a:buChar char="•"/>
            </a:pPr>
            <a:r>
              <a:rPr lang="en-US" dirty="0" smtClean="0"/>
              <a:t>Laboratory PSG is the gold-standard for                sleep disorders testing </a:t>
            </a:r>
          </a:p>
          <a:p>
            <a:pPr marL="342900" lvl="1" indent="-342900">
              <a:spcBef>
                <a:spcPts val="300"/>
              </a:spcBef>
              <a:buFont typeface="Arial" charset="0"/>
              <a:buChar char="•"/>
            </a:pPr>
            <a:r>
              <a:rPr lang="en-US" dirty="0" smtClean="0"/>
              <a:t>When used appropriately, PM is an                      acceptable alternative to PSG for the detection of OSA*</a:t>
            </a:r>
          </a:p>
          <a:p>
            <a:pPr marL="342900" lvl="1" indent="-342900">
              <a:spcBef>
                <a:spcPts val="300"/>
              </a:spcBef>
              <a:buFont typeface="Arial" charset="0"/>
              <a:buChar char="•"/>
            </a:pPr>
            <a:r>
              <a:rPr lang="en-US" dirty="0" smtClean="0"/>
              <a:t>PAP is the most effective treatment for OSA</a:t>
            </a:r>
          </a:p>
          <a:p>
            <a:pPr marL="342900" lvl="1" indent="-342900">
              <a:spcBef>
                <a:spcPts val="300"/>
              </a:spcBef>
              <a:buFont typeface="Arial" charset="0"/>
              <a:buChar char="•"/>
            </a:pPr>
            <a:r>
              <a:rPr lang="en-US" dirty="0" smtClean="0"/>
              <a:t>Currently, PAP is the only therapy that can be remotely monitored for compliance and efficacy</a:t>
            </a:r>
          </a:p>
          <a:p>
            <a:pPr marL="342900" lvl="1" indent="-342900">
              <a:spcBef>
                <a:spcPts val="300"/>
              </a:spcBef>
              <a:buFont typeface="Arial" charset="0"/>
              <a:buChar char="•"/>
            </a:pPr>
            <a:r>
              <a:rPr lang="en-US" dirty="0" smtClean="0"/>
              <a:t>Finding the appropriate machine and              accessories is key for effective treatment</a:t>
            </a:r>
          </a:p>
          <a:p>
            <a:endParaRPr lang="en-US" dirty="0" smtClean="0"/>
          </a:p>
        </p:txBody>
      </p:sp>
      <p:sp>
        <p:nvSpPr>
          <p:cNvPr id="99332" name="TextBox 3"/>
          <p:cNvSpPr txBox="1">
            <a:spLocks noChangeArrowheads="1"/>
          </p:cNvSpPr>
          <p:nvPr/>
        </p:nvSpPr>
        <p:spPr bwMode="auto">
          <a:xfrm>
            <a:off x="358775" y="5973763"/>
            <a:ext cx="731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 Refer to AASM and FMCSA </a:t>
            </a:r>
            <a:r>
              <a:rPr lang="en-US" dirty="0" smtClean="0"/>
              <a:t>MEP </a:t>
            </a:r>
            <a:r>
              <a:rPr lang="en-US" dirty="0"/>
              <a:t>Guidelines</a:t>
            </a:r>
          </a:p>
        </p:txBody>
      </p:sp>
      <p:pic>
        <p:nvPicPr>
          <p:cNvPr id="99333" name="Picture 7" descr="ApneaLink Sleeper" title="Portable sleep monitoring and PAP trea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050" y="1524000"/>
            <a:ext cx="17526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9" descr="http://www.mrl.respironics.com/images/US0811_REMstarProCFlexWithAutoIQInUse_WbMn.jpg" title="Portable sleep monitoring and PAP treat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175" y="4754563"/>
            <a:ext cx="13716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6"/>
          <p:cNvSpPr>
            <a:spLocks noChangeArrowheads="1"/>
          </p:cNvSpPr>
          <p:nvPr/>
        </p:nvSpPr>
        <p:spPr bwMode="auto">
          <a:xfrm>
            <a:off x="7054850" y="274320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sp>
        <p:nvSpPr>
          <p:cNvPr id="99336" name="Rectangle 7"/>
          <p:cNvSpPr>
            <a:spLocks noChangeArrowheads="1"/>
          </p:cNvSpPr>
          <p:nvPr/>
        </p:nvSpPr>
        <p:spPr bwMode="auto">
          <a:xfrm>
            <a:off x="6378575" y="5819775"/>
            <a:ext cx="2819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i="1"/>
              <a:t>System One REMstarPro C-Flex With Auto</a:t>
            </a:r>
          </a:p>
          <a:p>
            <a:r>
              <a:rPr lang="en-US" sz="800" i="1"/>
              <a:t>Used with Permission of Respironics, Inc., Murrysville, PA</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8" descr="22230 S8 ResTraxx GSM Module" title="Treatment monitoring technologies (data card and wireless de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267200"/>
            <a:ext cx="18272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6" descr="30942 Smart Media Card" title="Treatment monitoring technologies (data card and wireless dev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75" y="1968500"/>
            <a:ext cx="181927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itle 1"/>
          <p:cNvSpPr>
            <a:spLocks noGrp="1"/>
          </p:cNvSpPr>
          <p:nvPr>
            <p:ph type="title"/>
          </p:nvPr>
        </p:nvSpPr>
        <p:spPr/>
        <p:txBody>
          <a:bodyPr/>
          <a:lstStyle/>
          <a:p>
            <a:r>
              <a:rPr lang="en-US" dirty="0" smtClean="0">
                <a:solidFill>
                  <a:schemeClr val="bg1"/>
                </a:solidFill>
              </a:rPr>
              <a:t>Sleep Disorders Treatment Monitoring</a:t>
            </a:r>
          </a:p>
        </p:txBody>
      </p:sp>
      <p:sp>
        <p:nvSpPr>
          <p:cNvPr id="100357" name="Content Placeholder 2"/>
          <p:cNvSpPr>
            <a:spLocks noGrp="1"/>
          </p:cNvSpPr>
          <p:nvPr>
            <p:ph idx="1"/>
          </p:nvPr>
        </p:nvSpPr>
        <p:spPr>
          <a:xfrm>
            <a:off x="381000" y="1611313"/>
            <a:ext cx="8229600" cy="4525962"/>
          </a:xfrm>
        </p:spPr>
        <p:txBody>
          <a:bodyPr/>
          <a:lstStyle/>
          <a:p>
            <a:r>
              <a:rPr lang="en-US" dirty="0" smtClean="0"/>
              <a:t>PAP treatment monitoring procedures must be in place</a:t>
            </a:r>
          </a:p>
          <a:p>
            <a:pPr lvl="1"/>
            <a:r>
              <a:rPr lang="en-US" dirty="0" smtClean="0"/>
              <a:t>Treatment monitoring technologies</a:t>
            </a:r>
          </a:p>
          <a:p>
            <a:r>
              <a:rPr lang="en-US" dirty="0" smtClean="0"/>
              <a:t>Patterns of PAP compliance are usually established within first weeks following initiation of treatment</a:t>
            </a:r>
          </a:p>
          <a:p>
            <a:pPr lvl="1"/>
            <a:r>
              <a:rPr lang="en-US" dirty="0" smtClean="0"/>
              <a:t>Important to detect and address                         non-compliance quickly and effectively</a:t>
            </a:r>
          </a:p>
        </p:txBody>
      </p:sp>
      <p:sp>
        <p:nvSpPr>
          <p:cNvPr id="100358" name="Rectangle 6"/>
          <p:cNvSpPr>
            <a:spLocks noChangeArrowheads="1"/>
          </p:cNvSpPr>
          <p:nvPr/>
        </p:nvSpPr>
        <p:spPr bwMode="auto">
          <a:xfrm>
            <a:off x="7075488" y="315595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sp>
        <p:nvSpPr>
          <p:cNvPr id="100359" name="Rectangle 7"/>
          <p:cNvSpPr>
            <a:spLocks noChangeArrowheads="1"/>
          </p:cNvSpPr>
          <p:nvPr/>
        </p:nvSpPr>
        <p:spPr bwMode="auto">
          <a:xfrm>
            <a:off x="7010400" y="594360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a:lnSpc>
                <a:spcPts val="4575"/>
              </a:lnSpc>
            </a:pPr>
            <a:r>
              <a:rPr lang="en-US" dirty="0" smtClean="0">
                <a:solidFill>
                  <a:schemeClr val="bg1"/>
                </a:solidFill>
              </a:rPr>
              <a:t>Motor Carrier                      Management Support</a:t>
            </a:r>
          </a:p>
        </p:txBody>
      </p:sp>
      <p:sp>
        <p:nvSpPr>
          <p:cNvPr id="101379" name="Content Placeholder 2"/>
          <p:cNvSpPr>
            <a:spLocks noGrp="1"/>
          </p:cNvSpPr>
          <p:nvPr>
            <p:ph idx="1"/>
          </p:nvPr>
        </p:nvSpPr>
        <p:spPr>
          <a:xfrm>
            <a:off x="457200" y="1447800"/>
            <a:ext cx="8534400" cy="4419600"/>
          </a:xfrm>
        </p:spPr>
        <p:txBody>
          <a:bodyPr/>
          <a:lstStyle/>
          <a:p>
            <a:pPr>
              <a:spcBef>
                <a:spcPct val="0"/>
              </a:spcBef>
            </a:pPr>
            <a:r>
              <a:rPr lang="en-US" sz="2800" dirty="0" smtClean="0"/>
              <a:t>Providing support and encouragement for drivers as they adjust to living with and managing a sleep disorder is important</a:t>
            </a:r>
          </a:p>
          <a:p>
            <a:pPr lvl="1">
              <a:spcBef>
                <a:spcPct val="0"/>
              </a:spcBef>
            </a:pPr>
            <a:r>
              <a:rPr lang="en-US" sz="2400" dirty="0" smtClean="0"/>
              <a:t>Sleep disorder management should be a joint effort between driver, family, carrier, and OSA provider</a:t>
            </a:r>
          </a:p>
          <a:p>
            <a:pPr lvl="1">
              <a:spcBef>
                <a:spcPct val="0"/>
              </a:spcBef>
            </a:pPr>
            <a:r>
              <a:rPr lang="en-US" sz="2400" dirty="0" smtClean="0"/>
              <a:t>Driver support/discussion groups </a:t>
            </a:r>
          </a:p>
          <a:p>
            <a:pPr>
              <a:spcBef>
                <a:spcPct val="0"/>
              </a:spcBef>
            </a:pPr>
            <a:r>
              <a:rPr lang="en-US" sz="2800" dirty="0" smtClean="0"/>
              <a:t>Refer to AASM and FMCSA MEP Guidelines throughout development and implementation  of a sleep disorders management program</a:t>
            </a:r>
          </a:p>
          <a:p>
            <a:pPr lvl="1">
              <a:spcBef>
                <a:spcPct val="0"/>
              </a:spcBef>
            </a:pPr>
            <a:r>
              <a:rPr lang="en-US" sz="2000" dirty="0">
                <a:hlinkClick r:id="rId3"/>
              </a:rPr>
              <a:t>http://</a:t>
            </a:r>
            <a:r>
              <a:rPr lang="en-US" sz="2000" dirty="0" smtClean="0">
                <a:hlinkClick r:id="rId3"/>
              </a:rPr>
              <a:t>www.aasmnet.org/Resources/clinicalguidelines/OSA_Adults.pdf</a:t>
            </a:r>
            <a:endParaRPr lang="en-US" sz="2000" dirty="0" smtClean="0"/>
          </a:p>
          <a:p>
            <a:pPr lvl="1">
              <a:spcBef>
                <a:spcPct val="0"/>
              </a:spcBef>
            </a:pPr>
            <a:r>
              <a:rPr lang="en-US" sz="2000" dirty="0">
                <a:hlinkClick r:id="rId4"/>
              </a:rPr>
              <a:t>http://</a:t>
            </a:r>
            <a:r>
              <a:rPr lang="en-US" sz="2000" dirty="0" smtClean="0">
                <a:hlinkClick r:id="rId4"/>
              </a:rPr>
              <a:t>www.aasmnet.org/Resources/clinicalguidelines/030713.pdf</a:t>
            </a:r>
            <a:endParaRPr lang="en-US" sz="2000" dirty="0" smtClean="0"/>
          </a:p>
          <a:p>
            <a:pPr lvl="1">
              <a:spcBef>
                <a:spcPct val="0"/>
              </a:spcBef>
            </a:pPr>
            <a:r>
              <a:rPr lang="en-US" sz="2000" dirty="0" smtClean="0">
                <a:hlinkClick r:id="rId5"/>
              </a:rPr>
              <a:t>http</a:t>
            </a:r>
            <a:r>
              <a:rPr lang="en-US" sz="2000" dirty="0">
                <a:hlinkClick r:id="rId5"/>
              </a:rPr>
              <a:t>://</a:t>
            </a:r>
            <a:r>
              <a:rPr lang="en-US" sz="2000" dirty="0" smtClean="0">
                <a:hlinkClick r:id="rId5"/>
              </a:rPr>
              <a:t>www.fmcsa.dot.gov/rules-regulations/TOPICS/mep/report/Sleep-MEP-Panel-Recommendations-508.pdf</a:t>
            </a:r>
            <a:endParaRPr lang="en-US" sz="2000" dirty="0" smtClean="0"/>
          </a:p>
          <a:p>
            <a:pPr lvl="1">
              <a:spcBef>
                <a:spcPct val="0"/>
              </a:spcBef>
            </a:pPr>
            <a:endParaRPr lang="en-US" dirty="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smtClean="0">
                <a:solidFill>
                  <a:schemeClr val="bg1"/>
                </a:solidFill>
              </a:rPr>
              <a:t>Course Exam: Module 7</a:t>
            </a:r>
          </a:p>
        </p:txBody>
      </p:sp>
      <p:sp>
        <p:nvSpPr>
          <p:cNvPr id="107523" name="Content Placeholder 1"/>
          <p:cNvSpPr>
            <a:spLocks noGrp="1"/>
          </p:cNvSpPr>
          <p:nvPr>
            <p:ph idx="1"/>
          </p:nvPr>
        </p:nvSpPr>
        <p:spPr/>
        <p:txBody>
          <a:bodyPr/>
          <a:lstStyle/>
          <a:p>
            <a:endParaRPr lang="en-US" smtClean="0"/>
          </a:p>
        </p:txBody>
      </p:sp>
      <p:sp>
        <p:nvSpPr>
          <p:cNvPr id="4" name="Slide Number Placeholder 3"/>
          <p:cNvSpPr>
            <a:spLocks noGrp="1"/>
          </p:cNvSpPr>
          <p:nvPr>
            <p:ph type="sldNum" sz="quarter" idx="4294967295"/>
          </p:nvPr>
        </p:nvSpPr>
        <p:spPr>
          <a:xfrm>
            <a:off x="7010400" y="6356350"/>
            <a:ext cx="2133600" cy="365125"/>
          </a:xfrm>
        </p:spPr>
        <p:txBody>
          <a:bodyPr/>
          <a:lstStyle/>
          <a:p>
            <a:pPr>
              <a:defRPr/>
            </a:pPr>
            <a:fld id="{1F5C2B7D-22EC-4033-A445-CC3BE55616B7}" type="slidenum">
              <a:rPr lang="en-US"/>
              <a:pPr>
                <a:defRPr/>
              </a:pPr>
              <a:t>99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1208FE-D867-44A5-BFC7-2144133792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5957153-CE16-4465-A5A7-FAEC06FC2261}">
  <ds:schemaRefs>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dcmitype/"/>
    <ds:schemaRef ds:uri="http://purl.org/dc/terms/"/>
    <ds:schemaRef ds:uri="http://purl.org/dc/elements/1.1/"/>
  </ds:schemaRefs>
</ds:datastoreItem>
</file>

<file path=customXml/itemProps3.xml><?xml version="1.0" encoding="utf-8"?>
<ds:datastoreItem xmlns:ds="http://schemas.openxmlformats.org/officeDocument/2006/customXml" ds:itemID="{D0163AD8-DB1A-46E2-ADA4-55EA1113DC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53807</TotalTime>
  <Words>19734</Words>
  <Application>Microsoft Office PowerPoint</Application>
  <PresentationFormat>On-screen Show (4:3)</PresentationFormat>
  <Paragraphs>1855</Paragraphs>
  <Slides>99</Slides>
  <Notes>99</Notes>
  <HiddenSlides>0</HiddenSlides>
  <MMClips>4</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PowerPoint Presentation</vt:lpstr>
      <vt:lpstr>Acronym List</vt:lpstr>
      <vt:lpstr>Module 7 Overview</vt:lpstr>
      <vt:lpstr>Lesson 1: Introduction to Sleep Disorders and Obstructive Sleep Apnea (OSA)</vt:lpstr>
      <vt:lpstr>Sleep Disorders</vt:lpstr>
      <vt:lpstr>Common Sleep Disorders</vt:lpstr>
      <vt:lpstr>Obstructive Sleep Apnea (OSA)</vt:lpstr>
      <vt:lpstr>OSA-Signs and Symptoms</vt:lpstr>
      <vt:lpstr>OSA Disrupts Sleep and Body Functions</vt:lpstr>
      <vt:lpstr>OSA-Preventive Measures</vt:lpstr>
      <vt:lpstr>Treatments for OSA (1 of 2)</vt:lpstr>
      <vt:lpstr>Treatments for OSA (2 of 2)</vt:lpstr>
      <vt:lpstr>Barriers to PAP Compliance</vt:lpstr>
      <vt:lpstr>Lesson Quiz</vt:lpstr>
      <vt:lpstr>Lesson Quiz</vt:lpstr>
      <vt:lpstr>Lesson Quiz</vt:lpstr>
      <vt:lpstr>Lesson Quiz</vt:lpstr>
      <vt:lpstr>Lesson Quiz</vt:lpstr>
      <vt:lpstr>Lesson 2: Corporate Responsibilities for Managing Sleep Disorders </vt:lpstr>
      <vt:lpstr>Health Implications of OSA (1 of 2)</vt:lpstr>
      <vt:lpstr>Health Implications of OSA (2 of 2)</vt:lpstr>
      <vt:lpstr>Safety Implications of OSA (1 of 2)</vt:lpstr>
      <vt:lpstr>Safety Implications of OSA (2 of 2)</vt:lpstr>
      <vt:lpstr>OSA Impacts Mental Performance, Safety, Health &amp; Quality of Life</vt:lpstr>
      <vt:lpstr>Importance of Managing Sleep Disorders (1 of 2)</vt:lpstr>
      <vt:lpstr>Importance of Managing Sleep Disorders (2 of 2)</vt:lpstr>
      <vt:lpstr>Examples of Legal Risk Management Strategies (1 of 2)</vt:lpstr>
      <vt:lpstr>Examples of Legal Risk Management Strategies (2 of 2)</vt:lpstr>
      <vt:lpstr>Return-On-Investment</vt:lpstr>
      <vt:lpstr>Potential Legal Liability Issues (1 of 2)</vt:lpstr>
      <vt:lpstr>Potential Legal Liability Issues (2 of 2)</vt:lpstr>
      <vt:lpstr>Current U.S Regulations  Regarding OSA and Commercial Drivers</vt:lpstr>
      <vt:lpstr>Current Canadian Initiatives  Regarding OSA and CMV Drivers</vt:lpstr>
      <vt:lpstr>Lesson Quiz</vt:lpstr>
      <vt:lpstr>Lesson Quiz</vt:lpstr>
      <vt:lpstr>Lesson Quiz</vt:lpstr>
      <vt:lpstr>Lesson Quiz</vt:lpstr>
      <vt:lpstr>Lesson Quiz</vt:lpstr>
      <vt:lpstr>Lesson 3: Developing and Implementing a Sleep Disorders Management Program</vt:lpstr>
      <vt:lpstr>Implementing a Sleep Disorders Management Program</vt:lpstr>
      <vt:lpstr>Company Education/Awareness of Sleep Disorders (1 of 6)</vt:lpstr>
      <vt:lpstr>Company Education/Awareness of Sleep Disorders (2 of 6)</vt:lpstr>
      <vt:lpstr>Company Education/Awareness of Sleep Disorders (3 of 6)</vt:lpstr>
      <vt:lpstr>Company Education/Awareness of Sleep Disorders (4 of 6)</vt:lpstr>
      <vt:lpstr>Company Education/Awareness of Sleep Disorders (5 of 6)</vt:lpstr>
      <vt:lpstr>The FMCSA Medical Expert Panel (MEP)</vt:lpstr>
      <vt:lpstr>Company Education/Awareness of Sleep Disorders (6 of 6)</vt:lpstr>
      <vt:lpstr>Identifying/Screening Drivers at Risk for Sleep Disorders (1 of 7)</vt:lpstr>
      <vt:lpstr>Identifying/Screening Drivers at Risk for Sleep Disorders (2 of 7)</vt:lpstr>
      <vt:lpstr>Identifying/Screening Drivers at Risk for Sleep Disorders (3 of 7)</vt:lpstr>
      <vt:lpstr>Identifying/Screening Drivers at Risk for Sleep Disorders (4 of 7)</vt:lpstr>
      <vt:lpstr>Identifying/Screening Drivers at Risk for Sleep Disorders (5 of 7)</vt:lpstr>
      <vt:lpstr>Identifying/Screening Drivers at Risk for Sleep Disorders (6 of 7)</vt:lpstr>
      <vt:lpstr>Identifying/Screening Drivers at Risk for Sleep Disorders (7 of 7)</vt:lpstr>
      <vt:lpstr>Sleep Disorders Testing (1 of 4)</vt:lpstr>
      <vt:lpstr>Sleep Disorders Testing (2 of 4)</vt:lpstr>
      <vt:lpstr>Sleep Disorders Testing (3 of 4)</vt:lpstr>
      <vt:lpstr>Sleep Disorders Testing (4 of 4)</vt:lpstr>
      <vt:lpstr>Alternative Sleep Assessment Methods*</vt:lpstr>
      <vt:lpstr>Sleep Disorders Treatment (1 of 7)</vt:lpstr>
      <vt:lpstr>Sleep Disorders Treatment (2 of 7)</vt:lpstr>
      <vt:lpstr>PowerPoint Presentation</vt:lpstr>
      <vt:lpstr>Sleep Disorders Treatment (4 of 7)</vt:lpstr>
      <vt:lpstr>Sleep Disorders Treatment (5 of 7)</vt:lpstr>
      <vt:lpstr>Sleep Disorders Treatment (6 of 7)</vt:lpstr>
      <vt:lpstr>Sleep Disorders Treatment (7 of 7)</vt:lpstr>
      <vt:lpstr>Sleep Disorders Treatment Monitoring (1 of 5)</vt:lpstr>
      <vt:lpstr>Sleep Disorders Treatment Monitoring (2 of 5)</vt:lpstr>
      <vt:lpstr>Sleep Disorders Treatment Monitoring (3 of 5)</vt:lpstr>
      <vt:lpstr>Sleep Disorders Treatment Monitoring (4 of 5)</vt:lpstr>
      <vt:lpstr>Sleep Disorders Treatment Monitoring (5 of 5)</vt:lpstr>
      <vt:lpstr>Lesson Quiz</vt:lpstr>
      <vt:lpstr>Lesson Quiz</vt:lpstr>
      <vt:lpstr>Lesson Quiz</vt:lpstr>
      <vt:lpstr>Lesson Quiz</vt:lpstr>
      <vt:lpstr>Lesson Quiz</vt:lpstr>
      <vt:lpstr>Lesson 4: Strategies for Supporting and a Sleep Disorders Management Program and Facilitating Driver Behavior Change</vt:lpstr>
      <vt:lpstr>Strategies for Providing Support and Encouragement (1 of 7)</vt:lpstr>
      <vt:lpstr>Strategies for Providing Support and Encouragement (2 of 7)</vt:lpstr>
      <vt:lpstr>Strategies for Providing Support and Encouragement (3 of 7)</vt:lpstr>
      <vt:lpstr>Strategies for Providing Support and Encouragement (4 of 7)</vt:lpstr>
      <vt:lpstr>Strategies for Providing Support and Encouragement (5 of 7)  </vt:lpstr>
      <vt:lpstr>Strategies for Providing Support and Encouragement (6 of 7)</vt:lpstr>
      <vt:lpstr>Strategies for Providing Support and Encouragement (7 of 7)</vt:lpstr>
      <vt:lpstr>Strategies for Facilitating Driver Behavior Change (1 of 3)</vt:lpstr>
      <vt:lpstr>Strategies for Facilitating Driver Behavior Change (2 of 3)</vt:lpstr>
      <vt:lpstr>Strategies for Facilitating          Driver Behavior Change</vt:lpstr>
      <vt:lpstr>Lesson Quiz</vt:lpstr>
      <vt:lpstr>Lesson Quiz</vt:lpstr>
      <vt:lpstr>Lesson Quiz</vt:lpstr>
      <vt:lpstr>Lesson Quiz</vt:lpstr>
      <vt:lpstr>Lesson Quiz</vt:lpstr>
      <vt:lpstr>Conclusion: Review and Summary</vt:lpstr>
      <vt:lpstr>Review of OSA</vt:lpstr>
      <vt:lpstr>Sleep Disorders Education           and Screening</vt:lpstr>
      <vt:lpstr>Sleep Disorders Testing                and Treatment</vt:lpstr>
      <vt:lpstr>Sleep Disorders Treatment Monitoring</vt:lpstr>
      <vt:lpstr>Motor Carrier                      Management Support</vt:lpstr>
      <vt:lpstr>Course Exam: Module 7</vt:lpstr>
    </vt:vector>
  </TitlesOfParts>
  <Company>VTTI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Fatigue Management Program (FMP)</dc:title>
  <dc:creator>emabry</dc:creator>
  <cp:lastModifiedBy>Admin</cp:lastModifiedBy>
  <cp:revision>881</cp:revision>
  <dcterms:created xsi:type="dcterms:W3CDTF">2011-07-14T17:37:37Z</dcterms:created>
  <dcterms:modified xsi:type="dcterms:W3CDTF">2013-06-18T00:19:49Z</dcterms:modified>
</cp:coreProperties>
</file>